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5"/>
  </p:notesMasterIdLst>
  <p:handoutMasterIdLst>
    <p:handoutMasterId r:id="rId46"/>
  </p:handoutMasterIdLst>
  <p:sldIdLst>
    <p:sldId id="256" r:id="rId2"/>
    <p:sldId id="309" r:id="rId3"/>
    <p:sldId id="267" r:id="rId4"/>
    <p:sldId id="268" r:id="rId5"/>
    <p:sldId id="312" r:id="rId6"/>
    <p:sldId id="307" r:id="rId7"/>
    <p:sldId id="270" r:id="rId8"/>
    <p:sldId id="298" r:id="rId9"/>
    <p:sldId id="269" r:id="rId10"/>
    <p:sldId id="296" r:id="rId11"/>
    <p:sldId id="279" r:id="rId12"/>
    <p:sldId id="271" r:id="rId13"/>
    <p:sldId id="273" r:id="rId14"/>
    <p:sldId id="275" r:id="rId15"/>
    <p:sldId id="284" r:id="rId16"/>
    <p:sldId id="282" r:id="rId17"/>
    <p:sldId id="283" r:id="rId18"/>
    <p:sldId id="281" r:id="rId19"/>
    <p:sldId id="299" r:id="rId20"/>
    <p:sldId id="311" r:id="rId21"/>
    <p:sldId id="274" r:id="rId22"/>
    <p:sldId id="294" r:id="rId23"/>
    <p:sldId id="295" r:id="rId24"/>
    <p:sldId id="302" r:id="rId25"/>
    <p:sldId id="272" r:id="rId26"/>
    <p:sldId id="300" r:id="rId27"/>
    <p:sldId id="301" r:id="rId28"/>
    <p:sldId id="257" r:id="rId29"/>
    <p:sldId id="258" r:id="rId30"/>
    <p:sldId id="303" r:id="rId31"/>
    <p:sldId id="291" r:id="rId32"/>
    <p:sldId id="292" r:id="rId33"/>
    <p:sldId id="262" r:id="rId34"/>
    <p:sldId id="280" r:id="rId35"/>
    <p:sldId id="304" r:id="rId36"/>
    <p:sldId id="308" r:id="rId37"/>
    <p:sldId id="310" r:id="rId38"/>
    <p:sldId id="260" r:id="rId39"/>
    <p:sldId id="305" r:id="rId40"/>
    <p:sldId id="261" r:id="rId41"/>
    <p:sldId id="293" r:id="rId42"/>
    <p:sldId id="265" r:id="rId43"/>
    <p:sldId id="306" r:id="rId4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66FF99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355" autoAdjust="0"/>
  </p:normalViewPr>
  <p:slideViewPr>
    <p:cSldViewPr>
      <p:cViewPr varScale="1">
        <p:scale>
          <a:sx n="64" d="100"/>
          <a:sy n="64" d="100"/>
        </p:scale>
        <p:origin x="840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978FB37-D73B-4707-9A50-6210AAB6A7E7}" type="datetimeFigureOut">
              <a:rPr lang="en-US" smtClean="0"/>
              <a:pPr/>
              <a:t>10/23/2020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0732117-1E61-4D5B-8003-95A7C326FB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6282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95BFEB-9553-4158-A085-B1498C18116A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F58F03-380D-4662-AC37-83AD55314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009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58F03-380D-4662-AC37-83AD5531425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671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58F03-380D-4662-AC37-83AD5531425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792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DC71-9032-4A13-8536-DD7F91DD6913}" type="datetimeFigureOut">
              <a:rPr lang="en-US" smtClean="0"/>
              <a:pPr/>
              <a:t>10/23/2020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A291-BA70-4E17-AC2A-BD611844B1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DC71-9032-4A13-8536-DD7F91DD6913}" type="datetimeFigureOut">
              <a:rPr lang="en-US" smtClean="0"/>
              <a:pPr/>
              <a:t>10/23/2020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A291-BA70-4E17-AC2A-BD611844B1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DC71-9032-4A13-8536-DD7F91DD6913}" type="datetimeFigureOut">
              <a:rPr lang="en-US" smtClean="0"/>
              <a:pPr/>
              <a:t>10/23/2020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A291-BA70-4E17-AC2A-BD611844B1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DC71-9032-4A13-8536-DD7F91DD6913}" type="datetimeFigureOut">
              <a:rPr lang="en-US" smtClean="0"/>
              <a:pPr/>
              <a:t>10/23/2020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A291-BA70-4E17-AC2A-BD611844B1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DC71-9032-4A13-8536-DD7F91DD6913}" type="datetimeFigureOut">
              <a:rPr lang="en-US" smtClean="0"/>
              <a:pPr/>
              <a:t>10/23/2020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A291-BA70-4E17-AC2A-BD611844B1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DC71-9032-4A13-8536-DD7F91DD6913}" type="datetimeFigureOut">
              <a:rPr lang="en-US" smtClean="0"/>
              <a:pPr/>
              <a:t>10/23/2020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A291-BA70-4E17-AC2A-BD611844B1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DC71-9032-4A13-8536-DD7F91DD6913}" type="datetimeFigureOut">
              <a:rPr lang="en-US" smtClean="0"/>
              <a:pPr/>
              <a:t>10/23/2020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A291-BA70-4E17-AC2A-BD611844B1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DC71-9032-4A13-8536-DD7F91DD6913}" type="datetimeFigureOut">
              <a:rPr lang="en-US" smtClean="0"/>
              <a:pPr/>
              <a:t>10/23/2020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A291-BA70-4E17-AC2A-BD611844B1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DC71-9032-4A13-8536-DD7F91DD6913}" type="datetimeFigureOut">
              <a:rPr lang="en-US" smtClean="0"/>
              <a:pPr/>
              <a:t>10/23/2020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A291-BA70-4E17-AC2A-BD611844B1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DC71-9032-4A13-8536-DD7F91DD6913}" type="datetimeFigureOut">
              <a:rPr lang="en-US" smtClean="0"/>
              <a:pPr/>
              <a:t>10/23/2020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A291-BA70-4E17-AC2A-BD611844B1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DC71-9032-4A13-8536-DD7F91DD6913}" type="datetimeFigureOut">
              <a:rPr lang="en-US" smtClean="0"/>
              <a:pPr/>
              <a:t>10/23/2020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A291-BA70-4E17-AC2A-BD611844B1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ADC71-9032-4A13-8536-DD7F91DD6913}" type="datetimeFigureOut">
              <a:rPr lang="en-US" smtClean="0"/>
              <a:pPr/>
              <a:t>10/23/2020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2A291-BA70-4E17-AC2A-BD611844B12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gif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blog.prepscholar.com/schools-that-require-the-sat-essay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blog.prepscholar.com/schools-that-require-the-sat-essay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corradod@hasdk12.org" TargetMode="External"/><Relationship Id="rId2" Type="http://schemas.openxmlformats.org/officeDocument/2006/relationships/hyperlink" Target="mailto:samoyednyj@hasdk12.org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s://www.hasdk12.org/Domain/74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monapp.org/" TargetMode="External"/><Relationship Id="rId2" Type="http://schemas.openxmlformats.org/officeDocument/2006/relationships/hyperlink" Target="http://www.collegeboard.com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mailto:HAHSGUIDANCE@HASDK12.ORG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hyperlink" Target="https://www.hasdk12.org/Domain/744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s://www.hasdk12.org/Page/26433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gif"/><Relationship Id="rId4" Type="http://schemas.openxmlformats.org/officeDocument/2006/relationships/image" Target="../media/image60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studentaid.gov/" TargetMode="Externa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w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hyperlink" Target="https://www.mynextmove.org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18" Type="http://schemas.openxmlformats.org/officeDocument/2006/relationships/image" Target="../media/image2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image" Target="../media/image11.png"/><Relationship Id="rId16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jpeg"/><Relationship Id="rId15" Type="http://schemas.openxmlformats.org/officeDocument/2006/relationships/image" Target="../media/image24.jpeg"/><Relationship Id="rId10" Type="http://schemas.openxmlformats.org/officeDocument/2006/relationships/image" Target="../media/image19.gif"/><Relationship Id="rId19" Type="http://schemas.openxmlformats.org/officeDocument/2006/relationships/image" Target="../media/image28.png"/><Relationship Id="rId4" Type="http://schemas.openxmlformats.org/officeDocument/2006/relationships/image" Target="../media/image13.jpeg"/><Relationship Id="rId9" Type="http://schemas.openxmlformats.org/officeDocument/2006/relationships/image" Target="../media/image18.png"/><Relationship Id="rId1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ioceseofbrooklyn.org/wp-content/uploads/2014/03/college-logos-for-catholic-alumni-recep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108" y="0"/>
            <a:ext cx="93505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63775"/>
            <a:ext cx="7848600" cy="1470025"/>
          </a:xfrm>
          <a:solidFill>
            <a:srgbClr val="FFFF00">
              <a:alpha val="64000"/>
            </a:srgbClr>
          </a:solidFill>
          <a:ln w="79375" cap="rnd" cmpd="dbl">
            <a:gradFill flip="none" rotWithShape="1">
              <a:gsLst>
                <a:gs pos="0">
                  <a:srgbClr val="7030A0"/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  <a:bevel/>
          </a:ln>
          <a:effectLst>
            <a:glow rad="317500">
              <a:schemeClr val="accent1">
                <a:alpha val="33000"/>
              </a:schemeClr>
            </a:glow>
            <a:outerShdw blurRad="279400" dist="165100" dir="5400000" sx="94000" sy="94000" algn="ctr" rotWithShape="0">
              <a:srgbClr val="00B0F0"/>
            </a:outerShdw>
            <a:reflection blurRad="622300" endPos="31000" dist="647700" dir="5400000" sy="-100000" algn="bl" rotWithShape="0"/>
            <a:softEdge rad="12700"/>
          </a:effectLst>
        </p:spPr>
        <p:txBody>
          <a:bodyPr>
            <a:normAutofit fontScale="90000"/>
          </a:bodyPr>
          <a:lstStyle/>
          <a:p>
            <a:r>
              <a:rPr lang="en-US" sz="6000" b="1" spc="-300" dirty="0" smtClean="0">
                <a:latin typeface="Algerian" panose="04020705040A02060702" pitchFamily="82" charset="0"/>
              </a:rPr>
              <a:t>C</a:t>
            </a:r>
            <a:r>
              <a:rPr lang="en-US" sz="4000" b="1" spc="-300" dirty="0" smtClean="0">
                <a:latin typeface="Algerian" panose="04020705040A02060702" pitchFamily="82" charset="0"/>
              </a:rPr>
              <a:t>ollege   </a:t>
            </a:r>
            <a:r>
              <a:rPr lang="en-US" sz="6700" b="1" spc="-300" dirty="0" smtClean="0">
                <a:latin typeface="Algerian" panose="04020705040A02060702" pitchFamily="82" charset="0"/>
              </a:rPr>
              <a:t>P</a:t>
            </a:r>
            <a:r>
              <a:rPr lang="en-US" sz="4000" b="1" spc="-300" dirty="0" smtClean="0">
                <a:latin typeface="Algerian" panose="04020705040A02060702" pitchFamily="82" charset="0"/>
              </a:rPr>
              <a:t>reparatory </a:t>
            </a:r>
            <a:br>
              <a:rPr lang="en-US" sz="4000" b="1" spc="-300" dirty="0" smtClean="0">
                <a:latin typeface="Algerian" panose="04020705040A02060702" pitchFamily="82" charset="0"/>
              </a:rPr>
            </a:br>
            <a:r>
              <a:rPr lang="en-US" sz="5300" b="1" spc="-300" dirty="0" smtClean="0">
                <a:latin typeface="Agency FB" panose="020B0503020202020204" pitchFamily="34" charset="0"/>
              </a:rPr>
              <a:t>Senior   Orientation</a:t>
            </a:r>
            <a:endParaRPr lang="en-US" sz="5300" b="1" spc="-300" dirty="0">
              <a:latin typeface="Agency FB" panose="020B05030202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76200"/>
            <a:ext cx="9144000" cy="923330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Popular / Valuable Majors </a:t>
            </a:r>
            <a:endParaRPr lang="en-US" sz="54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4203772"/>
              </p:ext>
            </p:extLst>
          </p:nvPr>
        </p:nvGraphicFramePr>
        <p:xfrm>
          <a:off x="457200" y="909741"/>
          <a:ext cx="8305800" cy="5338656"/>
        </p:xfrm>
        <a:graphic>
          <a:graphicData uri="http://schemas.openxmlformats.org/drawingml/2006/table">
            <a:tbl>
              <a:tblPr firstRow="1" firstCol="1" bandRow="1"/>
              <a:tblGrid>
                <a:gridCol w="3173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63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264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9929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400" b="1" dirty="0">
                          <a:solidFill>
                            <a:srgbClr val="002060"/>
                          </a:solidFill>
                          <a:effectLst/>
                          <a:latin typeface="Agency FB" panose="020B05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MAJOR</a:t>
                      </a:r>
                      <a:endParaRPr lang="en-US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Agency FB" panose="020B05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MEDIAN </a:t>
                      </a:r>
                      <a:r>
                        <a:rPr lang="en-US" sz="3200" b="1" dirty="0" smtClean="0">
                          <a:solidFill>
                            <a:srgbClr val="002060"/>
                          </a:solidFill>
                          <a:effectLst/>
                          <a:latin typeface="Agency FB" panose="020B05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3200" b="1" dirty="0" smtClean="0">
                          <a:solidFill>
                            <a:srgbClr val="002060"/>
                          </a:solidFill>
                          <a:effectLst/>
                          <a:latin typeface="Agency FB" panose="020B05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3200" b="1" dirty="0" smtClean="0">
                          <a:solidFill>
                            <a:srgbClr val="002060"/>
                          </a:solidFill>
                          <a:effectLst/>
                          <a:latin typeface="Agency FB" panose="020B05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SALARY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gency FB" panose="020B05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GROWTH BY </a:t>
                      </a:r>
                      <a:r>
                        <a:rPr lang="en-US" sz="2800" b="1" dirty="0" smtClean="0">
                          <a:solidFill>
                            <a:srgbClr val="002060"/>
                          </a:solidFill>
                          <a:effectLst/>
                          <a:latin typeface="Agency FB" panose="020B05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2800" b="1" dirty="0" smtClean="0">
                          <a:solidFill>
                            <a:srgbClr val="002060"/>
                          </a:solidFill>
                          <a:effectLst/>
                          <a:latin typeface="Agency FB" panose="020B05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2800" b="1" dirty="0" smtClean="0">
                          <a:solidFill>
                            <a:srgbClr val="002060"/>
                          </a:solidFill>
                          <a:effectLst/>
                          <a:latin typeface="Agency FB" panose="020B05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084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gency FB" panose="020B05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Pharmacology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385723"/>
                          </a:solidFill>
                          <a:effectLst/>
                          <a:latin typeface="Agency FB" panose="020B05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$105,000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Agency FB" panose="020B05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25%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84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gency FB" panose="020B05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Aeronautics &amp; Aviation </a:t>
                      </a:r>
                      <a:r>
                        <a:rPr lang="en-US" sz="2400" b="1" dirty="0" smtClean="0">
                          <a:effectLst/>
                          <a:latin typeface="Agency FB" panose="020B05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Tech.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385723"/>
                          </a:solidFill>
                          <a:effectLst/>
                          <a:latin typeface="Agency FB" panose="020B05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$60,000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Agency FB" panose="020B05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084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gency FB" panose="020B05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Physical Therapy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385723"/>
                          </a:solidFill>
                          <a:effectLst/>
                          <a:latin typeface="Agency FB" panose="020B05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$60,000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Agency FB" panose="020B05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084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gency FB" panose="020B05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Nursing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385723"/>
                          </a:solidFill>
                          <a:effectLst/>
                          <a:latin typeface="Agency FB" panose="020B05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$60,000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Agency FB" panose="020B05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26%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084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gency FB" panose="020B05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Construction </a:t>
                      </a:r>
                      <a:r>
                        <a:rPr lang="en-US" sz="2400" b="1" dirty="0" smtClean="0">
                          <a:effectLst/>
                          <a:latin typeface="Agency FB" panose="020B05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Mgt.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385723"/>
                          </a:solidFill>
                          <a:effectLst/>
                          <a:latin typeface="Agency FB" panose="020B05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$50,000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Agency FB" panose="020B05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17%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084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gency FB" panose="020B05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Electrical Engineering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385723"/>
                          </a:solidFill>
                          <a:effectLst/>
                          <a:latin typeface="Agency FB" panose="020B05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$60,000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Agency FB" panose="020B05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6%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084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gency FB" panose="020B05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Medical Technology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385723"/>
                          </a:solidFill>
                          <a:effectLst/>
                          <a:latin typeface="Agency FB" panose="020B05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$50,000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Agency FB" panose="020B05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084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gency FB" panose="020B05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Medical Assistance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385723"/>
                          </a:solidFill>
                          <a:effectLst/>
                          <a:latin typeface="Agency FB" panose="020B05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$50,000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Agency FB" panose="020B05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084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gency FB" panose="020B05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Chemical Engineering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385723"/>
                          </a:solidFill>
                          <a:effectLst/>
                          <a:latin typeface="Agency FB" panose="020B05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$75,000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Agency FB" panose="020B05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3176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gency FB" panose="020B05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Computer </a:t>
                      </a:r>
                      <a:r>
                        <a:rPr lang="en-US" sz="2400" b="1" dirty="0" smtClean="0">
                          <a:effectLst/>
                          <a:latin typeface="Agency FB" panose="020B05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Info. </a:t>
                      </a:r>
                      <a:r>
                        <a:rPr lang="en-US" sz="2400" b="1" dirty="0">
                          <a:effectLst/>
                          <a:latin typeface="Agency FB" panose="020B05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Systems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385723"/>
                          </a:solidFill>
                          <a:effectLst/>
                          <a:latin typeface="Agency FB" panose="020B05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$60,000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Agency FB" panose="020B05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421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5638"/>
            <a:ext cx="8229600" cy="715962"/>
          </a:xfrm>
          <a:solidFill>
            <a:schemeClr val="accent6">
              <a:alpha val="41000"/>
            </a:schemeClr>
          </a:solidFill>
          <a:ln>
            <a:solidFill>
              <a:srgbClr val="FF0000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dirty="0">
                <a:latin typeface="Agency FB" panose="020B0503020202020204" pitchFamily="34" charset="0"/>
              </a:rPr>
              <a:t>Unsure what to </a:t>
            </a:r>
            <a:r>
              <a:rPr lang="en-US" dirty="0" smtClean="0">
                <a:latin typeface="Agency FB" panose="020B0503020202020204" pitchFamily="34" charset="0"/>
              </a:rPr>
              <a:t>major in?</a:t>
            </a:r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809999"/>
          </a:xfrm>
          <a:ln w="136525" cmpd="tri">
            <a:solidFill>
              <a:srgbClr val="FF0000"/>
            </a:solidFill>
          </a:ln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			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sz="4800" dirty="0" smtClean="0">
                <a:solidFill>
                  <a:srgbClr val="0070C0"/>
                </a:solidFill>
                <a:latin typeface="Agency FB" panose="020B0503020202020204" pitchFamily="34" charset="0"/>
              </a:rPr>
              <a:t>www.choices360.com</a:t>
            </a:r>
            <a:endParaRPr lang="en-US" sz="4800" dirty="0">
              <a:solidFill>
                <a:srgbClr val="0070C0"/>
              </a:solidFill>
              <a:latin typeface="Agency FB" panose="020B0503020202020204" pitchFamily="34" charset="0"/>
            </a:endParaRPr>
          </a:p>
          <a:p>
            <a:pPr marL="0" indent="0">
              <a:buNone/>
            </a:pPr>
            <a:endParaRPr lang="en-US" dirty="0" smtClean="0"/>
          </a:p>
          <a:p>
            <a:r>
              <a:rPr lang="en-US" sz="4000" dirty="0" smtClean="0">
                <a:latin typeface="Agency FB" panose="020B0503020202020204" pitchFamily="34" charset="0"/>
              </a:rPr>
              <a:t>Interest survey</a:t>
            </a:r>
            <a:endParaRPr lang="en-US" sz="4000" dirty="0">
              <a:latin typeface="Agency FB" panose="020B0503020202020204" pitchFamily="34" charset="0"/>
            </a:endParaRPr>
          </a:p>
          <a:p>
            <a:r>
              <a:rPr lang="en-US" sz="4000" dirty="0">
                <a:latin typeface="Agency FB" panose="020B0503020202020204" pitchFamily="34" charset="0"/>
              </a:rPr>
              <a:t>Hundreds of </a:t>
            </a:r>
            <a:r>
              <a:rPr lang="en-US" sz="4000" dirty="0" smtClean="0">
                <a:latin typeface="Agency FB" panose="020B0503020202020204" pitchFamily="34" charset="0"/>
              </a:rPr>
              <a:t>careers</a:t>
            </a:r>
            <a:endParaRPr lang="en-US" sz="4000" dirty="0">
              <a:latin typeface="Agency FB" panose="020B0503020202020204" pitchFamily="34" charset="0"/>
            </a:endParaRPr>
          </a:p>
          <a:p>
            <a:r>
              <a:rPr lang="en-US" sz="4000" dirty="0">
                <a:latin typeface="Agency FB" panose="020B0503020202020204" pitchFamily="34" charset="0"/>
              </a:rPr>
              <a:t>Hundreds of colleges, universities, trade schools, and technical </a:t>
            </a:r>
            <a:r>
              <a:rPr lang="en-US" sz="4000" dirty="0" smtClean="0">
                <a:latin typeface="Agency FB" panose="020B0503020202020204" pitchFamily="34" charset="0"/>
              </a:rPr>
              <a:t>schools</a:t>
            </a:r>
          </a:p>
          <a:p>
            <a:endParaRPr lang="en-US" sz="4000" dirty="0" smtClean="0">
              <a:latin typeface="Agency FB" panose="020B0503020202020204" pitchFamily="34" charset="0"/>
            </a:endParaRPr>
          </a:p>
          <a:p>
            <a:endParaRPr lang="en-US" sz="4000" dirty="0">
              <a:latin typeface="Agency FB" panose="020B0503020202020204" pitchFamily="34" charset="0"/>
            </a:endParaRPr>
          </a:p>
          <a:p>
            <a:r>
              <a:rPr lang="en-US" sz="6400" dirty="0" err="1" smtClean="0">
                <a:latin typeface="Arial Black" panose="020B0A04020102020204" pitchFamily="34" charset="0"/>
              </a:rPr>
              <a:t>Onet</a:t>
            </a:r>
            <a:r>
              <a:rPr lang="en-US" sz="4000" dirty="0" smtClean="0">
                <a:latin typeface="Agency FB" panose="020B0503020202020204" pitchFamily="34" charset="0"/>
              </a:rPr>
              <a:t> is another great tool for searching for careers</a:t>
            </a:r>
          </a:p>
          <a:p>
            <a:endParaRPr lang="en-US" sz="4000" dirty="0">
              <a:latin typeface="Agency FB" panose="020B0503020202020204" pitchFamily="34" charset="0"/>
            </a:endParaRPr>
          </a:p>
          <a:p>
            <a:endParaRPr lang="en-US" dirty="0"/>
          </a:p>
        </p:txBody>
      </p:sp>
      <p:pic>
        <p:nvPicPr>
          <p:cNvPr id="3074" name="Picture 2" descr="360 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676400"/>
            <a:ext cx="1451917" cy="685800"/>
          </a:xfrm>
          <a:prstGeom prst="rect">
            <a:avLst/>
          </a:prstGeom>
          <a:gradFill>
            <a:gsLst>
              <a:gs pos="0">
                <a:schemeClr val="bg1">
                  <a:tint val="40000"/>
                  <a:satMod val="350000"/>
                </a:schemeClr>
              </a:gs>
              <a:gs pos="11000">
                <a:schemeClr val="bg1">
                  <a:tint val="45000"/>
                  <a:shade val="99000"/>
                  <a:satMod val="350000"/>
                </a:schemeClr>
              </a:gs>
              <a:gs pos="100000">
                <a:schemeClr val="bg1">
                  <a:shade val="20000"/>
                  <a:satMod val="255000"/>
                </a:schemeClr>
              </a:gs>
            </a:gsLst>
            <a:path path="circle">
              <a:fillToRect l="50000" t="-80000" r="50000" b="180000"/>
            </a:path>
          </a:gradFill>
        </p:spPr>
      </p:pic>
    </p:spTree>
    <p:extLst>
      <p:ext uri="{BB962C8B-B14F-4D97-AF65-F5344CB8AC3E}">
        <p14:creationId xmlns:p14="http://schemas.microsoft.com/office/powerpoint/2010/main" val="50473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www.studypoint.com/Media/studypoint/StudyPointMediaLibrary/GeneralArticleImages/SA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9000"/>
                    </a14:imgEffect>
                    <a14:imgEffect>
                      <a14:brightnessContrast bright="1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497" y="1230069"/>
            <a:ext cx="4610125" cy="381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:\Documents and Settings\gennaroa\Local Settings\Temporary Internet Files\Content.IE5\PL0XS6OF\MCj04398240000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457657"/>
            <a:ext cx="1066343" cy="106634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spc="300" dirty="0" smtClean="0">
                <a:latin typeface="Agency FB" panose="020B0503020202020204" pitchFamily="34" charset="0"/>
              </a:rPr>
              <a:t>Academic    Criteria</a:t>
            </a:r>
            <a:endParaRPr lang="en-US" sz="4800" b="1" spc="300" dirty="0">
              <a:latin typeface="Agency FB" panose="020B0503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362200"/>
            <a:ext cx="4114800" cy="4114800"/>
          </a:xfrm>
          <a:solidFill>
            <a:srgbClr val="00B0F0">
              <a:alpha val="32000"/>
            </a:srgbClr>
          </a:solidFill>
          <a:ln w="60325">
            <a:solidFill>
              <a:srgbClr val="FFFF00"/>
            </a:solidFill>
          </a:ln>
        </p:spPr>
        <p:txBody>
          <a:bodyPr/>
          <a:lstStyle/>
          <a:p>
            <a:r>
              <a:rPr lang="en-US" dirty="0" smtClean="0">
                <a:latin typeface="Agency FB" panose="020B0503020202020204" pitchFamily="34" charset="0"/>
              </a:rPr>
              <a:t>Grades</a:t>
            </a:r>
          </a:p>
          <a:p>
            <a:r>
              <a:rPr lang="en-US" dirty="0" smtClean="0">
                <a:latin typeface="Agency FB" panose="020B0503020202020204" pitchFamily="34" charset="0"/>
              </a:rPr>
              <a:t>Class Rank</a:t>
            </a:r>
          </a:p>
          <a:p>
            <a:r>
              <a:rPr lang="en-US" dirty="0" smtClean="0">
                <a:latin typeface="Agency FB" panose="020B0503020202020204" pitchFamily="34" charset="0"/>
              </a:rPr>
              <a:t>SAT or ACT Scores</a:t>
            </a:r>
          </a:p>
          <a:p>
            <a:r>
              <a:rPr lang="en-US" dirty="0" smtClean="0">
                <a:latin typeface="Agency FB" panose="020B0503020202020204" pitchFamily="34" charset="0"/>
              </a:rPr>
              <a:t>Essay </a:t>
            </a:r>
          </a:p>
          <a:p>
            <a:r>
              <a:rPr lang="en-US" dirty="0" smtClean="0">
                <a:latin typeface="Agency FB" panose="020B0503020202020204" pitchFamily="34" charset="0"/>
              </a:rPr>
              <a:t>Accomplishments</a:t>
            </a:r>
          </a:p>
          <a:p>
            <a:r>
              <a:rPr lang="en-US" dirty="0" smtClean="0">
                <a:latin typeface="Agency FB" panose="020B0503020202020204" pitchFamily="34" charset="0"/>
              </a:rPr>
              <a:t>Letters of Recommendation </a:t>
            </a:r>
          </a:p>
          <a:p>
            <a:r>
              <a:rPr lang="en-US" dirty="0" smtClean="0">
                <a:latin typeface="Agency FB" panose="020B0503020202020204" pitchFamily="34" charset="0"/>
              </a:rPr>
              <a:t>Personal Statement?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96414"/>
            <a:ext cx="1793611" cy="18964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333543" y="4876800"/>
            <a:ext cx="32562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gency FB" panose="020B0503020202020204" pitchFamily="34" charset="0"/>
              </a:rPr>
              <a:t>SAT VS ACT Popularity</a:t>
            </a:r>
            <a:br>
              <a:rPr lang="en-US" sz="2800" dirty="0" smtClean="0">
                <a:latin typeface="Agency FB" panose="020B0503020202020204" pitchFamily="34" charset="0"/>
              </a:rPr>
            </a:br>
            <a:r>
              <a:rPr lang="en-US" sz="2800" dirty="0" smtClean="0">
                <a:latin typeface="Agency FB" panose="020B0503020202020204" pitchFamily="34" charset="0"/>
              </a:rPr>
              <a:t>Orange is SAT</a:t>
            </a:r>
            <a:br>
              <a:rPr lang="en-US" sz="2800" dirty="0" smtClean="0">
                <a:latin typeface="Agency FB" panose="020B0503020202020204" pitchFamily="34" charset="0"/>
              </a:rPr>
            </a:br>
            <a:r>
              <a:rPr lang="en-US" sz="2800" dirty="0" smtClean="0">
                <a:latin typeface="Agency FB" panose="020B0503020202020204" pitchFamily="34" charset="0"/>
              </a:rPr>
              <a:t>Blue is ACT</a:t>
            </a:r>
            <a:endParaRPr lang="en-US" sz="2800" dirty="0">
              <a:latin typeface="Agency FB" panose="020B0503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Agency FB" panose="020B0503020202020204" pitchFamily="34" charset="0"/>
              </a:rPr>
              <a:t>SAT measures what you know and how well you can apply it. It’s considered an aptitude test, measuring reasoning and verbal abilities.</a:t>
            </a:r>
          </a:p>
          <a:p>
            <a:r>
              <a:rPr lang="en-US" dirty="0" smtClean="0">
                <a:latin typeface="Agency FB" panose="020B0503020202020204" pitchFamily="34" charset="0"/>
              </a:rPr>
              <a:t>Two sections: </a:t>
            </a:r>
          </a:p>
          <a:p>
            <a:pPr marL="0" indent="0">
              <a:buNone/>
            </a:pPr>
            <a:r>
              <a:rPr lang="en-US" dirty="0" smtClean="0">
                <a:latin typeface="Agency FB" panose="020B0503020202020204" pitchFamily="34" charset="0"/>
              </a:rPr>
              <a:t>	 1.	Evidence-based </a:t>
            </a:r>
            <a:r>
              <a:rPr lang="en-US" dirty="0">
                <a:latin typeface="Agency FB" panose="020B0503020202020204" pitchFamily="34" charset="0"/>
              </a:rPr>
              <a:t>R</a:t>
            </a:r>
            <a:r>
              <a:rPr lang="en-US" dirty="0" smtClean="0">
                <a:latin typeface="Agency FB" panose="020B0503020202020204" pitchFamily="34" charset="0"/>
              </a:rPr>
              <a:t>eading and Writing.</a:t>
            </a:r>
          </a:p>
          <a:p>
            <a:pPr marL="0" indent="0">
              <a:buNone/>
            </a:pPr>
            <a:r>
              <a:rPr lang="en-US" dirty="0">
                <a:latin typeface="Agency FB" panose="020B0503020202020204" pitchFamily="34" charset="0"/>
              </a:rPr>
              <a:t>	</a:t>
            </a:r>
            <a:r>
              <a:rPr lang="en-US" dirty="0" smtClean="0">
                <a:latin typeface="Agency FB" panose="020B0503020202020204" pitchFamily="34" charset="0"/>
              </a:rPr>
              <a:t> 2. 	Math.</a:t>
            </a:r>
          </a:p>
          <a:p>
            <a:r>
              <a:rPr lang="en-US" dirty="0" smtClean="0">
                <a:latin typeface="Agency FB" panose="020B0503020202020204" pitchFamily="34" charset="0"/>
              </a:rPr>
              <a:t>Length of the test is 3 hours and 45 minutes.</a:t>
            </a:r>
          </a:p>
          <a:p>
            <a:r>
              <a:rPr lang="en-US" dirty="0" smtClean="0">
                <a:latin typeface="Agency FB" panose="020B0503020202020204" pitchFamily="34" charset="0"/>
              </a:rPr>
              <a:t>Scores range from 400-1600 for combined score.</a:t>
            </a:r>
          </a:p>
        </p:txBody>
      </p:sp>
      <p:sp>
        <p:nvSpPr>
          <p:cNvPr id="6" name="AutoShape 2" descr="Image result for sa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457200"/>
            <a:ext cx="2571750" cy="1295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97869"/>
            <a:ext cx="1485900" cy="14859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gency FB" panose="020B0503020202020204" pitchFamily="34" charset="0"/>
              </a:rPr>
              <a:t>SAT </a:t>
            </a:r>
            <a:r>
              <a:rPr lang="en-US" dirty="0" smtClean="0">
                <a:solidFill>
                  <a:srgbClr val="00B0F0"/>
                </a:solidFill>
                <a:latin typeface="Agency FB" panose="020B0503020202020204" pitchFamily="34" charset="0"/>
              </a:rPr>
              <a:t>Writing</a:t>
            </a:r>
            <a:r>
              <a:rPr lang="en-US" dirty="0" smtClean="0">
                <a:latin typeface="Agency FB" panose="020B0503020202020204" pitchFamily="34" charset="0"/>
              </a:rPr>
              <a:t> Optional</a:t>
            </a:r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419600"/>
          </a:xfrm>
          <a:ln w="34925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dirty="0" smtClean="0">
                <a:latin typeface="Agency FB" panose="020B0503020202020204" pitchFamily="34" charset="0"/>
              </a:rPr>
              <a:t>“Essay” </a:t>
            </a:r>
            <a:endParaRPr lang="en-US" dirty="0">
              <a:latin typeface="Agency FB" panose="020B0503020202020204" pitchFamily="34" charset="0"/>
            </a:endParaRPr>
          </a:p>
          <a:p>
            <a:r>
              <a:rPr lang="en-US" dirty="0" smtClean="0">
                <a:latin typeface="Agency FB" panose="020B0503020202020204" pitchFamily="34" charset="0"/>
              </a:rPr>
              <a:t>If </a:t>
            </a:r>
            <a:r>
              <a:rPr lang="en-US" dirty="0">
                <a:latin typeface="Agency FB" panose="020B0503020202020204" pitchFamily="34" charset="0"/>
              </a:rPr>
              <a:t>you choose to take the essay, it will be its own section of the SAT, </a:t>
            </a:r>
            <a:r>
              <a:rPr lang="en-US" b="1" dirty="0">
                <a:latin typeface="Agency FB" panose="020B0503020202020204" pitchFamily="34" charset="0"/>
              </a:rPr>
              <a:t>and the score you get on the essay will be separate from your score on the rest of the exam.</a:t>
            </a:r>
            <a:r>
              <a:rPr lang="en-US" dirty="0">
                <a:latin typeface="Agency FB" panose="020B0503020202020204" pitchFamily="34" charset="0"/>
              </a:rPr>
              <a:t> </a:t>
            </a:r>
            <a:endParaRPr lang="en-US" dirty="0" smtClean="0">
              <a:latin typeface="Agency FB" panose="020B0503020202020204" pitchFamily="34" charset="0"/>
            </a:endParaRPr>
          </a:p>
          <a:p>
            <a:r>
              <a:rPr lang="en-US" dirty="0" smtClean="0">
                <a:latin typeface="Agency FB" panose="020B0503020202020204" pitchFamily="34" charset="0"/>
              </a:rPr>
              <a:t>Your </a:t>
            </a:r>
            <a:r>
              <a:rPr lang="en-US" dirty="0">
                <a:latin typeface="Agency FB" panose="020B0503020202020204" pitchFamily="34" charset="0"/>
              </a:rPr>
              <a:t>main SAT score will be out of 1600 while your essay will be graded across three different categories: </a:t>
            </a:r>
            <a:endParaRPr lang="en-US" dirty="0" smtClean="0">
              <a:latin typeface="Agency FB" panose="020B0503020202020204" pitchFamily="34" charset="0"/>
            </a:endParaRPr>
          </a:p>
          <a:p>
            <a:r>
              <a:rPr lang="en-US" dirty="0" smtClean="0">
                <a:latin typeface="Agency FB" panose="020B0503020202020204" pitchFamily="34" charset="0"/>
              </a:rPr>
              <a:t>Reading</a:t>
            </a:r>
            <a:r>
              <a:rPr lang="en-US" dirty="0">
                <a:latin typeface="Agency FB" panose="020B0503020202020204" pitchFamily="34" charset="0"/>
              </a:rPr>
              <a:t>, Analysis, and Writing. </a:t>
            </a:r>
            <a:endParaRPr lang="en-US" dirty="0" smtClean="0">
              <a:latin typeface="Agency FB" panose="020B0503020202020204" pitchFamily="34" charset="0"/>
            </a:endParaRPr>
          </a:p>
          <a:p>
            <a:r>
              <a:rPr lang="en-US" dirty="0" smtClean="0">
                <a:latin typeface="Agency FB" panose="020B0503020202020204" pitchFamily="34" charset="0"/>
              </a:rPr>
              <a:t>For </a:t>
            </a:r>
            <a:r>
              <a:rPr lang="en-US" dirty="0">
                <a:latin typeface="Agency FB" panose="020B0503020202020204" pitchFamily="34" charset="0"/>
              </a:rPr>
              <a:t>each area, your essay will be given a score from 2-8.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67000" y="5715000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blog.prepscholar.com/schools-that-require-the-sat-essay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5638800"/>
            <a:ext cx="2848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gency FB" panose="020B0503020202020204" pitchFamily="34" charset="0"/>
              </a:rPr>
              <a:t>Schools that require essay:</a:t>
            </a:r>
            <a:endParaRPr lang="en-US" sz="2400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80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gency FB" panose="020B0503020202020204" pitchFamily="34" charset="0"/>
              </a:rPr>
              <a:t>SAT </a:t>
            </a:r>
            <a:r>
              <a:rPr lang="en-US" dirty="0" smtClean="0">
                <a:solidFill>
                  <a:srgbClr val="00B0F0"/>
                </a:solidFill>
                <a:latin typeface="Agency FB" panose="020B0503020202020204" pitchFamily="34" charset="0"/>
              </a:rPr>
              <a:t>Writing</a:t>
            </a:r>
            <a:r>
              <a:rPr lang="en-US" dirty="0" smtClean="0">
                <a:latin typeface="Agency FB" panose="020B0503020202020204" pitchFamily="34" charset="0"/>
              </a:rPr>
              <a:t> Optional</a:t>
            </a:r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419600"/>
          </a:xfrm>
          <a:ln w="34925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dirty="0">
                <a:latin typeface="Agency FB" panose="020B0503020202020204" pitchFamily="34" charset="0"/>
              </a:rPr>
              <a:t>If even one school you’re interested in requires the SAT essay, then you should take it, regardless of any other factors.</a:t>
            </a:r>
            <a:r>
              <a:rPr lang="en-US" b="1" dirty="0">
                <a:latin typeface="Agency FB" panose="020B0503020202020204" pitchFamily="34" charset="0"/>
              </a:rPr>
              <a:t> </a:t>
            </a:r>
            <a:endParaRPr lang="en-US" b="1" dirty="0" smtClean="0">
              <a:latin typeface="Agency FB" panose="020B0503020202020204" pitchFamily="34" charset="0"/>
            </a:endParaRPr>
          </a:p>
          <a:p>
            <a:endParaRPr lang="en-US" b="1" dirty="0" smtClean="0">
              <a:latin typeface="Agency FB" panose="020B0503020202020204" pitchFamily="34" charset="0"/>
            </a:endParaRPr>
          </a:p>
          <a:p>
            <a:r>
              <a:rPr lang="en-US" b="1" dirty="0" smtClean="0">
                <a:latin typeface="Agency FB" panose="020B0503020202020204" pitchFamily="34" charset="0"/>
              </a:rPr>
              <a:t>There </a:t>
            </a:r>
            <a:r>
              <a:rPr lang="en-US" b="1" dirty="0">
                <a:latin typeface="Agency FB" panose="020B0503020202020204" pitchFamily="34" charset="0"/>
              </a:rPr>
              <a:t>is no way to take just the SAT essay by itself,</a:t>
            </a:r>
            <a:r>
              <a:rPr lang="en-US" dirty="0">
                <a:latin typeface="Agency FB" panose="020B0503020202020204" pitchFamily="34" charset="0"/>
              </a:rPr>
              <a:t> so if you take the SAT without the essay and then, later on, realize you need an essay score for a school you’re applying to, you will have to </a:t>
            </a:r>
            <a:r>
              <a:rPr lang="en-US" b="1" dirty="0">
                <a:latin typeface="Agency FB" panose="020B0503020202020204" pitchFamily="34" charset="0"/>
              </a:rPr>
              <a:t>retake the entire test.</a:t>
            </a:r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67000" y="5715000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blog.prepscholar.com/schools-that-require-the-sat-essay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5638800"/>
            <a:ext cx="2848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gency FB" panose="020B0503020202020204" pitchFamily="34" charset="0"/>
              </a:rPr>
              <a:t>Schools that require essay:</a:t>
            </a:r>
            <a:endParaRPr lang="en-US" sz="2400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42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gency FB" panose="020B0503020202020204" pitchFamily="34" charset="0"/>
              </a:rPr>
              <a:t>Subject Tests</a:t>
            </a:r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  <a:ln w="50800">
            <a:solidFill>
              <a:srgbClr val="00B0F0"/>
            </a:solidFill>
          </a:ln>
        </p:spPr>
        <p:txBody>
          <a:bodyPr/>
          <a:lstStyle/>
          <a:p>
            <a:r>
              <a:rPr lang="en-US" dirty="0">
                <a:latin typeface="Agency FB" panose="020B0503020202020204" pitchFamily="34" charset="0"/>
              </a:rPr>
              <a:t>Subject tests – test in one particular area. </a:t>
            </a:r>
          </a:p>
          <a:p>
            <a:r>
              <a:rPr lang="en-US" b="1" dirty="0">
                <a:solidFill>
                  <a:srgbClr val="002060"/>
                </a:solidFill>
                <a:latin typeface="Agency FB" panose="020B0503020202020204" pitchFamily="34" charset="0"/>
              </a:rPr>
              <a:t>Science, </a:t>
            </a:r>
            <a:r>
              <a:rPr lang="en-US" b="1" dirty="0">
                <a:solidFill>
                  <a:srgbClr val="FF0000"/>
                </a:solidFill>
                <a:latin typeface="Agency FB" panose="020B0503020202020204" pitchFamily="34" charset="0"/>
              </a:rPr>
              <a:t>Math, </a:t>
            </a:r>
            <a:r>
              <a:rPr lang="en-US" b="1" dirty="0" smtClean="0">
                <a:solidFill>
                  <a:srgbClr val="00B050"/>
                </a:solidFill>
                <a:latin typeface="Agency FB" panose="020B0503020202020204" pitchFamily="34" charset="0"/>
              </a:rPr>
              <a:t>History,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Languages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Agency FB" panose="020B0503020202020204" pitchFamily="34" charset="0"/>
            </a:endParaRPr>
          </a:p>
          <a:p>
            <a:r>
              <a:rPr lang="en-US" dirty="0">
                <a:latin typeface="Agency FB" panose="020B0503020202020204" pitchFamily="34" charset="0"/>
              </a:rPr>
              <a:t>Post-secondary school will require if necessary. </a:t>
            </a:r>
            <a:endParaRPr lang="en-US" dirty="0" smtClean="0">
              <a:latin typeface="Agency FB" panose="020B0503020202020204" pitchFamily="34" charset="0"/>
            </a:endParaRPr>
          </a:p>
          <a:p>
            <a:endParaRPr lang="en-US" dirty="0">
              <a:latin typeface="Agency FB" panose="020B0503020202020204" pitchFamily="34" charset="0"/>
            </a:endParaRPr>
          </a:p>
          <a:p>
            <a:r>
              <a:rPr lang="en-US" dirty="0">
                <a:latin typeface="Agency FB" panose="020B0503020202020204" pitchFamily="34" charset="0"/>
              </a:rPr>
              <a:t>SAT Subject Tests are college admission exams on specific subjects. These are the only national admission tests where </a:t>
            </a:r>
            <a:r>
              <a:rPr lang="en-US" b="1" dirty="0">
                <a:latin typeface="Agency FB" panose="020B0503020202020204" pitchFamily="34" charset="0"/>
              </a:rPr>
              <a:t>you</a:t>
            </a:r>
            <a:r>
              <a:rPr lang="en-US" dirty="0">
                <a:latin typeface="Agency FB" panose="020B0503020202020204" pitchFamily="34" charset="0"/>
              </a:rPr>
              <a:t> choose the tests that best showcase your strengths and interests</a:t>
            </a:r>
          </a:p>
        </p:txBody>
      </p:sp>
      <p:pic>
        <p:nvPicPr>
          <p:cNvPr id="7170" name="Picture 2" descr="Image result for sat subject tes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74638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04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gency FB" panose="020B0503020202020204" pitchFamily="34" charset="0"/>
              </a:rPr>
              <a:t>Subject Tests</a:t>
            </a:r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429000"/>
          </a:xfrm>
          <a:solidFill>
            <a:schemeClr val="bg1"/>
          </a:solidFill>
          <a:ln w="50800">
            <a:solidFill>
              <a:srgbClr val="00B0F0"/>
            </a:solidFill>
          </a:ln>
        </p:spPr>
        <p:txBody>
          <a:bodyPr>
            <a:normAutofit/>
          </a:bodyPr>
          <a:lstStyle/>
          <a:p>
            <a:r>
              <a:rPr lang="en-US" dirty="0" smtClean="0">
                <a:latin typeface="Agency FB" panose="020B0503020202020204" pitchFamily="34" charset="0"/>
              </a:rPr>
              <a:t>Each </a:t>
            </a:r>
            <a:r>
              <a:rPr lang="en-US" dirty="0">
                <a:latin typeface="Agency FB" panose="020B0503020202020204" pitchFamily="34" charset="0"/>
              </a:rPr>
              <a:t>Subject Test is an hour long. They are all multiple-choice and scored on a 200–800 scale</a:t>
            </a:r>
            <a:r>
              <a:rPr lang="en-US" dirty="0" smtClean="0">
                <a:latin typeface="Agency FB" panose="020B0503020202020204" pitchFamily="34" charset="0"/>
              </a:rPr>
              <a:t>.</a:t>
            </a:r>
          </a:p>
          <a:p>
            <a:endParaRPr lang="en-US" dirty="0">
              <a:latin typeface="Agency FB" panose="020B0503020202020204" pitchFamily="34" charset="0"/>
            </a:endParaRPr>
          </a:p>
          <a:p>
            <a:r>
              <a:rPr lang="en-US" dirty="0">
                <a:latin typeface="Agency FB" panose="020B0503020202020204" pitchFamily="34" charset="0"/>
              </a:rPr>
              <a:t>Subject Tests test you on your knowledge of subjects on a high school level. The best way to prepare is to take the relevant courses and work hard in them</a:t>
            </a:r>
            <a:r>
              <a:rPr lang="en-US" dirty="0">
                <a:solidFill>
                  <a:srgbClr val="505050"/>
                </a:solidFill>
                <a:latin typeface="Agency FB" panose="020B0503020202020204" pitchFamily="34" charset="0"/>
              </a:rPr>
              <a:t>.</a:t>
            </a:r>
          </a:p>
          <a:p>
            <a:endParaRPr lang="en-US" dirty="0">
              <a:latin typeface="Agency FB" panose="020B0503020202020204" pitchFamily="34" charset="0"/>
            </a:endParaRPr>
          </a:p>
        </p:txBody>
      </p:sp>
      <p:pic>
        <p:nvPicPr>
          <p:cNvPr id="4" name="Picture 2" descr="Image result for sat subject tes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4196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52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9067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90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87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>
            <a:alpha val="6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371600"/>
            <a:ext cx="5181600" cy="4876800"/>
          </a:xfrm>
          <a:solidFill>
            <a:schemeClr val="bg1"/>
          </a:solidFill>
          <a:ln w="152400" cmpd="tri">
            <a:solidFill>
              <a:srgbClr val="66FF99"/>
            </a:solidFill>
          </a:ln>
        </p:spPr>
        <p:txBody>
          <a:bodyPr>
            <a:normAutofit/>
          </a:bodyPr>
          <a:lstStyle/>
          <a:p>
            <a:r>
              <a:rPr lang="en-US" dirty="0" smtClean="0"/>
              <a:t>Students M-Z</a:t>
            </a:r>
          </a:p>
          <a:p>
            <a:r>
              <a:rPr lang="en-US" dirty="0" smtClean="0"/>
              <a:t>Mr. </a:t>
            </a:r>
            <a:r>
              <a:rPr lang="en-US" dirty="0" err="1" smtClean="0"/>
              <a:t>Samoyedny</a:t>
            </a:r>
            <a:endParaRPr lang="en-US" dirty="0" smtClean="0"/>
          </a:p>
          <a:p>
            <a:r>
              <a:rPr lang="en-US" dirty="0" smtClean="0">
                <a:hlinkClick r:id="rId2"/>
              </a:rPr>
              <a:t>samoyednyj@hasdk12.org</a:t>
            </a:r>
            <a:r>
              <a:rPr lang="en-US" dirty="0" smtClean="0"/>
              <a:t>  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Students A-L</a:t>
            </a:r>
          </a:p>
          <a:p>
            <a:r>
              <a:rPr lang="en-US" dirty="0" smtClean="0"/>
              <a:t>Mr. </a:t>
            </a:r>
            <a:r>
              <a:rPr lang="en-US" dirty="0" err="1" smtClean="0"/>
              <a:t>Corrado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hlinkClick r:id="rId3"/>
              </a:rPr>
              <a:t>corradod@hasdk12.org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292442" y="609600"/>
            <a:ext cx="47179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rgbClr val="0099FF"/>
                  </a:solidFill>
                </a:ln>
                <a:solidFill>
                  <a:srgbClr val="66FF99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Senior Students</a:t>
            </a:r>
            <a:endParaRPr lang="en-US" sz="5400" b="1" cap="none" spc="0" dirty="0">
              <a:ln>
                <a:solidFill>
                  <a:srgbClr val="0099FF"/>
                </a:solidFill>
              </a:ln>
              <a:solidFill>
                <a:srgbClr val="66FF99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186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63562"/>
          </a:xfrm>
          <a:solidFill>
            <a:srgbClr val="00B0F0"/>
          </a:solidFill>
        </p:spPr>
        <p:txBody>
          <a:bodyPr>
            <a:noAutofit/>
          </a:bodyPr>
          <a:lstStyle/>
          <a:p>
            <a:r>
              <a:rPr lang="en-US" sz="8000" dirty="0" smtClean="0">
                <a:solidFill>
                  <a:srgbClr val="66FF99"/>
                </a:solidFill>
                <a:latin typeface="Playbill" panose="040506030A0602020202" pitchFamily="82" charset="0"/>
              </a:rPr>
              <a:t>G o </a:t>
            </a:r>
            <a:r>
              <a:rPr lang="en-US" sz="8000" dirty="0" err="1" smtClean="0">
                <a:solidFill>
                  <a:srgbClr val="66FF99"/>
                </a:solidFill>
                <a:latin typeface="Playbill" panose="040506030A0602020202" pitchFamily="82" charset="0"/>
              </a:rPr>
              <a:t>o</a:t>
            </a:r>
            <a:r>
              <a:rPr lang="en-US" sz="8000" dirty="0" smtClean="0">
                <a:solidFill>
                  <a:srgbClr val="66FF99"/>
                </a:solidFill>
                <a:latin typeface="Playbill" panose="040506030A0602020202" pitchFamily="82" charset="0"/>
              </a:rPr>
              <a:t> d    N e w s</a:t>
            </a:r>
            <a:endParaRPr lang="en-US" sz="8000" dirty="0">
              <a:solidFill>
                <a:srgbClr val="66FF99"/>
              </a:solidFill>
              <a:latin typeface="Playbill" panose="040506030A06020202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9144000" cy="4525963"/>
          </a:xfrm>
          <a:solidFill>
            <a:schemeClr val="accent1">
              <a:lumMod val="50000"/>
              <a:alpha val="88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en-US" sz="4000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Many schools are </a:t>
            </a:r>
            <a:r>
              <a:rPr lang="en-US" sz="4000" b="1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waiving</a:t>
            </a:r>
            <a:r>
              <a:rPr lang="en-US" sz="4000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 the SAT</a:t>
            </a:r>
          </a:p>
          <a:p>
            <a:r>
              <a:rPr lang="en-US" sz="4000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You could find out from viewing their website or by calling their admissions office</a:t>
            </a:r>
          </a:p>
          <a:p>
            <a:r>
              <a:rPr lang="en-US" sz="4000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If they are waiving it, and you already taken the SAT, you do not need to send your scores</a:t>
            </a:r>
          </a:p>
          <a:p>
            <a:r>
              <a:rPr lang="en-US" sz="4000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If the school is waiving the SAT and/or you are not sending SAT scores- you would apply by selecting ‘</a:t>
            </a:r>
            <a:r>
              <a:rPr lang="en-US" sz="4000" dirty="0" smtClean="0">
                <a:solidFill>
                  <a:srgbClr val="FFFF00"/>
                </a:solidFill>
                <a:latin typeface="Agency FB" panose="020B0503020202020204" pitchFamily="34" charset="0"/>
              </a:rPr>
              <a:t>Test Optional</a:t>
            </a:r>
            <a:r>
              <a:rPr lang="en-US" sz="4000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’ 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4707647"/>
            <a:ext cx="5105400" cy="216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4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458200" cy="2895600"/>
          </a:xfrm>
          <a:ln w="57150">
            <a:solidFill>
              <a:srgbClr val="7030A0"/>
            </a:solidFill>
          </a:ln>
        </p:spPr>
        <p:txBody>
          <a:bodyPr>
            <a:normAutofit/>
          </a:bodyPr>
          <a:lstStyle/>
          <a:p>
            <a:r>
              <a:rPr lang="en-US" dirty="0" smtClean="0">
                <a:latin typeface="Agency FB" panose="020B0503020202020204" pitchFamily="34" charset="0"/>
              </a:rPr>
              <a:t>ACT has up to 5 sections: </a:t>
            </a:r>
          </a:p>
          <a:p>
            <a:r>
              <a:rPr lang="en-US" dirty="0" smtClean="0">
                <a:latin typeface="Agency FB" panose="020B0503020202020204" pitchFamily="34" charset="0"/>
              </a:rPr>
              <a:t>English, Math, Reading, Science, and an optional Writing test.</a:t>
            </a:r>
          </a:p>
          <a:p>
            <a:r>
              <a:rPr lang="en-US" dirty="0" smtClean="0">
                <a:latin typeface="Agency FB" panose="020B0503020202020204" pitchFamily="34" charset="0"/>
              </a:rPr>
              <a:t>ACT is an achievement test measuring what a student has learned in school</a:t>
            </a:r>
          </a:p>
          <a:p>
            <a:r>
              <a:rPr lang="en-US" dirty="0">
                <a:latin typeface="Agency FB" panose="020B0503020202020204" pitchFamily="34" charset="0"/>
              </a:rPr>
              <a:t>T</a:t>
            </a:r>
            <a:r>
              <a:rPr lang="en-US" dirty="0" smtClean="0">
                <a:latin typeface="Agency FB" panose="020B0503020202020204" pitchFamily="34" charset="0"/>
              </a:rPr>
              <a:t>est length is </a:t>
            </a:r>
            <a:r>
              <a:rPr lang="en-US" dirty="0">
                <a:latin typeface="Agency FB" panose="020B0503020202020204" pitchFamily="34" charset="0"/>
              </a:rPr>
              <a:t>4</a:t>
            </a:r>
            <a:r>
              <a:rPr lang="en-US" dirty="0" smtClean="0">
                <a:latin typeface="Agency FB" panose="020B0503020202020204" pitchFamily="34" charset="0"/>
              </a:rPr>
              <a:t> hours.</a:t>
            </a:r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5" name="AutoShape 2" descr="Image result for AC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0" y="373738"/>
            <a:ext cx="4210050" cy="1085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4313236"/>
            <a:ext cx="3562350" cy="7921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Sending SAT Scores to Colleges</a:t>
            </a:r>
            <a:br>
              <a:rPr lang="en-US" b="1" dirty="0" smtClean="0">
                <a:solidFill>
                  <a:schemeClr val="bg1"/>
                </a:solidFill>
                <a:latin typeface="Agency FB" panose="020B0503020202020204" pitchFamily="34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Using Your </a:t>
            </a:r>
            <a:r>
              <a:rPr lang="en-US" b="1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Collegeboard</a:t>
            </a:r>
            <a:r>
              <a:rPr lang="en-US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Account</a:t>
            </a:r>
            <a:endParaRPr lang="en-US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200400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dirty="0">
                <a:solidFill>
                  <a:srgbClr val="222222"/>
                </a:solidFill>
                <a:latin typeface="Agency FB" panose="020B0503020202020204" pitchFamily="34" charset="0"/>
              </a:rPr>
              <a:t>On your dashboard, you'll see your latest </a:t>
            </a:r>
            <a:r>
              <a:rPr lang="en-US" b="1" dirty="0">
                <a:solidFill>
                  <a:srgbClr val="222222"/>
                </a:solidFill>
                <a:latin typeface="Agency FB" panose="020B0503020202020204" pitchFamily="34" charset="0"/>
              </a:rPr>
              <a:t>scores</a:t>
            </a:r>
            <a:r>
              <a:rPr lang="en-US" dirty="0">
                <a:solidFill>
                  <a:srgbClr val="222222"/>
                </a:solidFill>
                <a:latin typeface="Agency FB" panose="020B0503020202020204" pitchFamily="34" charset="0"/>
              </a:rPr>
              <a:t> front and center: </a:t>
            </a:r>
            <a:r>
              <a:rPr lang="en-US" dirty="0" smtClean="0">
                <a:solidFill>
                  <a:srgbClr val="222222"/>
                </a:solidFill>
                <a:latin typeface="Agency FB" panose="020B0503020202020204" pitchFamily="34" charset="0"/>
              </a:rPr>
              <a:t>Then</a:t>
            </a:r>
            <a:r>
              <a:rPr lang="en-US" dirty="0">
                <a:solidFill>
                  <a:srgbClr val="222222"/>
                </a:solidFill>
                <a:latin typeface="Agency FB" panose="020B0503020202020204" pitchFamily="34" charset="0"/>
              </a:rPr>
              <a:t>, click on the "View Details" button to see your full report. </a:t>
            </a:r>
            <a:r>
              <a:rPr lang="en-US" dirty="0" smtClean="0">
                <a:solidFill>
                  <a:srgbClr val="222222"/>
                </a:solidFill>
                <a:latin typeface="Agency FB" panose="020B0503020202020204" pitchFamily="34" charset="0"/>
              </a:rPr>
              <a:t>At </a:t>
            </a:r>
            <a:r>
              <a:rPr lang="en-US" dirty="0">
                <a:solidFill>
                  <a:srgbClr val="222222"/>
                </a:solidFill>
                <a:latin typeface="Agency FB" panose="020B0503020202020204" pitchFamily="34" charset="0"/>
              </a:rPr>
              <a:t>the top of the report, there are four tabs: </a:t>
            </a:r>
            <a:r>
              <a:rPr lang="en-US" dirty="0" smtClean="0">
                <a:solidFill>
                  <a:srgbClr val="222222"/>
                </a:solidFill>
                <a:latin typeface="Agency FB" panose="020B0503020202020204" pitchFamily="34" charset="0"/>
              </a:rPr>
              <a:t>Click </a:t>
            </a:r>
            <a:r>
              <a:rPr lang="en-US" dirty="0">
                <a:solidFill>
                  <a:srgbClr val="222222"/>
                </a:solidFill>
                <a:latin typeface="Agency FB" panose="020B0503020202020204" pitchFamily="34" charset="0"/>
              </a:rPr>
              <a:t>on the "</a:t>
            </a:r>
            <a:r>
              <a:rPr lang="en-US" b="1" dirty="0">
                <a:solidFill>
                  <a:srgbClr val="222222"/>
                </a:solidFill>
                <a:latin typeface="Agency FB" panose="020B0503020202020204" pitchFamily="34" charset="0"/>
              </a:rPr>
              <a:t>Score</a:t>
            </a:r>
            <a:r>
              <a:rPr lang="en-US" dirty="0">
                <a:solidFill>
                  <a:srgbClr val="222222"/>
                </a:solidFill>
                <a:latin typeface="Agency FB" panose="020B0503020202020204" pitchFamily="34" charset="0"/>
              </a:rPr>
              <a:t> Sends" tab to get to a screen with a button that says "</a:t>
            </a:r>
            <a:r>
              <a:rPr lang="en-US" b="1" dirty="0" smtClean="0">
                <a:solidFill>
                  <a:srgbClr val="222222"/>
                </a:solidFill>
                <a:latin typeface="Agency FB" panose="020B0503020202020204" pitchFamily="34" charset="0"/>
              </a:rPr>
              <a:t>Send </a:t>
            </a:r>
            <a:r>
              <a:rPr lang="en-US" dirty="0" smtClean="0">
                <a:solidFill>
                  <a:srgbClr val="222222"/>
                </a:solidFill>
                <a:latin typeface="Agency FB" panose="020B0503020202020204" pitchFamily="34" charset="0"/>
              </a:rPr>
              <a:t>Additional</a:t>
            </a:r>
            <a:r>
              <a:rPr lang="en-US" dirty="0">
                <a:solidFill>
                  <a:srgbClr val="222222"/>
                </a:solidFill>
                <a:latin typeface="Agency FB" panose="020B0503020202020204" pitchFamily="34" charset="0"/>
              </a:rPr>
              <a:t> </a:t>
            </a:r>
            <a:r>
              <a:rPr lang="en-US" b="1" dirty="0">
                <a:solidFill>
                  <a:srgbClr val="222222"/>
                </a:solidFill>
                <a:latin typeface="Agency FB" panose="020B0503020202020204" pitchFamily="34" charset="0"/>
              </a:rPr>
              <a:t>Score</a:t>
            </a:r>
            <a:r>
              <a:rPr lang="en-US" dirty="0">
                <a:solidFill>
                  <a:srgbClr val="222222"/>
                </a:solidFill>
                <a:latin typeface="Agency FB" panose="020B0503020202020204" pitchFamily="34" charset="0"/>
              </a:rPr>
              <a:t> Reports," and click on that button</a:t>
            </a:r>
            <a:endParaRPr lang="en-US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22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gency FB" panose="020B0503020202020204" pitchFamily="34" charset="0"/>
              </a:rPr>
              <a:t>Can you submit SAT scores after </a:t>
            </a:r>
            <a:r>
              <a:rPr lang="en-US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applying?</a:t>
            </a:r>
            <a:endParaRPr lang="en-US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124200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dirty="0">
                <a:solidFill>
                  <a:srgbClr val="222222"/>
                </a:solidFill>
                <a:latin typeface="Agency FB" panose="020B0503020202020204" pitchFamily="34" charset="0"/>
              </a:rPr>
              <a:t>Yes, the </a:t>
            </a:r>
            <a:r>
              <a:rPr lang="en-US" b="1" dirty="0">
                <a:solidFill>
                  <a:srgbClr val="222222"/>
                </a:solidFill>
                <a:latin typeface="Agency FB" panose="020B0503020202020204" pitchFamily="34" charset="0"/>
              </a:rPr>
              <a:t>scores will</a:t>
            </a:r>
            <a:r>
              <a:rPr lang="en-US" dirty="0">
                <a:solidFill>
                  <a:srgbClr val="222222"/>
                </a:solidFill>
                <a:latin typeface="Agency FB" panose="020B0503020202020204" pitchFamily="34" charset="0"/>
              </a:rPr>
              <a:t> be accepted and considered so long as they arrive during the evaluation period. </a:t>
            </a:r>
            <a:endParaRPr lang="en-US" dirty="0" smtClean="0">
              <a:solidFill>
                <a:srgbClr val="222222"/>
              </a:solidFill>
              <a:latin typeface="Agency FB" panose="020B0503020202020204" pitchFamily="34" charset="0"/>
            </a:endParaRPr>
          </a:p>
          <a:p>
            <a:r>
              <a:rPr lang="en-US" dirty="0" smtClean="0">
                <a:solidFill>
                  <a:srgbClr val="222222"/>
                </a:solidFill>
                <a:latin typeface="Agency FB" panose="020B0503020202020204" pitchFamily="34" charset="0"/>
              </a:rPr>
              <a:t>Assuming </a:t>
            </a:r>
            <a:r>
              <a:rPr lang="en-US" dirty="0">
                <a:solidFill>
                  <a:srgbClr val="222222"/>
                </a:solidFill>
                <a:latin typeface="Agency FB" panose="020B0503020202020204" pitchFamily="34" charset="0"/>
              </a:rPr>
              <a:t>that your </a:t>
            </a:r>
            <a:r>
              <a:rPr lang="en-US" b="1" dirty="0">
                <a:solidFill>
                  <a:srgbClr val="222222"/>
                </a:solidFill>
                <a:latin typeface="Agency FB" panose="020B0503020202020204" pitchFamily="34" charset="0"/>
              </a:rPr>
              <a:t>scores</a:t>
            </a:r>
            <a:r>
              <a:rPr lang="en-US" dirty="0">
                <a:solidFill>
                  <a:srgbClr val="222222"/>
                </a:solidFill>
                <a:latin typeface="Agency FB" panose="020B0503020202020204" pitchFamily="34" charset="0"/>
              </a:rPr>
              <a:t> are missing, and that </a:t>
            </a:r>
            <a:r>
              <a:rPr lang="en-US" b="1" dirty="0">
                <a:solidFill>
                  <a:srgbClr val="222222"/>
                </a:solidFill>
                <a:latin typeface="Agency FB" panose="020B0503020202020204" pitchFamily="34" charset="0"/>
              </a:rPr>
              <a:t>you</a:t>
            </a:r>
            <a:r>
              <a:rPr lang="en-US" dirty="0">
                <a:solidFill>
                  <a:srgbClr val="222222"/>
                </a:solidFill>
                <a:latin typeface="Agency FB" panose="020B0503020202020204" pitchFamily="34" charset="0"/>
              </a:rPr>
              <a:t> are </a:t>
            </a:r>
            <a:r>
              <a:rPr lang="en-US" dirty="0" smtClean="0">
                <a:solidFill>
                  <a:srgbClr val="222222"/>
                </a:solidFill>
                <a:latin typeface="Agency FB" panose="020B0503020202020204" pitchFamily="34" charset="0"/>
              </a:rPr>
              <a:t>not </a:t>
            </a:r>
            <a:r>
              <a:rPr lang="en-US" b="1" dirty="0" smtClean="0">
                <a:solidFill>
                  <a:srgbClr val="222222"/>
                </a:solidFill>
                <a:latin typeface="Agency FB" panose="020B0503020202020204" pitchFamily="34" charset="0"/>
              </a:rPr>
              <a:t>sending</a:t>
            </a:r>
            <a:r>
              <a:rPr lang="en-US" dirty="0">
                <a:solidFill>
                  <a:srgbClr val="222222"/>
                </a:solidFill>
                <a:latin typeface="Agency FB" panose="020B0503020202020204" pitchFamily="34" charset="0"/>
              </a:rPr>
              <a:t> in a second set of </a:t>
            </a:r>
            <a:r>
              <a:rPr lang="en-US" b="1" dirty="0">
                <a:solidFill>
                  <a:srgbClr val="222222"/>
                </a:solidFill>
                <a:latin typeface="Agency FB" panose="020B0503020202020204" pitchFamily="34" charset="0"/>
              </a:rPr>
              <a:t>scores</a:t>
            </a:r>
            <a:r>
              <a:rPr lang="en-US" dirty="0">
                <a:solidFill>
                  <a:srgbClr val="222222"/>
                </a:solidFill>
                <a:latin typeface="Agency FB" panose="020B0503020202020204" pitchFamily="34" charset="0"/>
              </a:rPr>
              <a:t>, many schools that require </a:t>
            </a:r>
            <a:r>
              <a:rPr lang="en-US" b="1" dirty="0">
                <a:solidFill>
                  <a:srgbClr val="222222"/>
                </a:solidFill>
                <a:latin typeface="Agency FB" panose="020B0503020202020204" pitchFamily="34" charset="0"/>
              </a:rPr>
              <a:t>SAT scores will</a:t>
            </a:r>
            <a:r>
              <a:rPr lang="en-US" dirty="0">
                <a:solidFill>
                  <a:srgbClr val="222222"/>
                </a:solidFill>
                <a:latin typeface="Agency FB" panose="020B0503020202020204" pitchFamily="34" charset="0"/>
              </a:rPr>
              <a:t> not evaluate your </a:t>
            </a:r>
            <a:r>
              <a:rPr lang="en-US" b="1" dirty="0">
                <a:solidFill>
                  <a:srgbClr val="222222"/>
                </a:solidFill>
                <a:latin typeface="Agency FB" panose="020B0503020202020204" pitchFamily="34" charset="0"/>
              </a:rPr>
              <a:t>application</a:t>
            </a:r>
            <a:r>
              <a:rPr lang="en-US" dirty="0">
                <a:solidFill>
                  <a:srgbClr val="222222"/>
                </a:solidFill>
                <a:latin typeface="Agency FB" panose="020B0503020202020204" pitchFamily="34" charset="0"/>
              </a:rPr>
              <a:t> until the </a:t>
            </a:r>
            <a:r>
              <a:rPr lang="en-US" b="1" dirty="0">
                <a:solidFill>
                  <a:srgbClr val="222222"/>
                </a:solidFill>
                <a:latin typeface="Agency FB" panose="020B0503020202020204" pitchFamily="34" charset="0"/>
              </a:rPr>
              <a:t>application</a:t>
            </a:r>
            <a:r>
              <a:rPr lang="en-US" dirty="0">
                <a:solidFill>
                  <a:srgbClr val="222222"/>
                </a:solidFill>
                <a:latin typeface="Agency FB" panose="020B0503020202020204" pitchFamily="34" charset="0"/>
              </a:rPr>
              <a:t> is complete.</a:t>
            </a:r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4" name="AutoShape 2" descr="Image result for collegeboar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8025" y="4906964"/>
            <a:ext cx="2647950" cy="1724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3508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9029981" cy="6858000"/>
          </a:xfrm>
        </p:spPr>
      </p:pic>
    </p:spTree>
    <p:extLst>
      <p:ext uri="{BB962C8B-B14F-4D97-AF65-F5344CB8AC3E}">
        <p14:creationId xmlns:p14="http://schemas.microsoft.com/office/powerpoint/2010/main" val="407554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810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B0F0"/>
                </a:solidFill>
                <a:latin typeface="Agency FB" panose="020B0503020202020204" pitchFamily="34" charset="0"/>
              </a:rPr>
              <a:t>College Visits</a:t>
            </a:r>
            <a:endParaRPr lang="en-US" b="1" dirty="0">
              <a:solidFill>
                <a:srgbClr val="00B0F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253795"/>
            <a:ext cx="7239000" cy="2286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Agency FB" panose="020B0503020202020204" pitchFamily="34" charset="0"/>
              </a:rPr>
              <a:t>Group visit = good </a:t>
            </a:r>
          </a:p>
          <a:p>
            <a:pPr marL="0" indent="0">
              <a:buNone/>
            </a:pPr>
            <a:r>
              <a:rPr lang="en-US" dirty="0" smtClean="0">
                <a:latin typeface="Agency FB" panose="020B0503020202020204" pitchFamily="34" charset="0"/>
              </a:rPr>
              <a:t>Private tour and interview = better</a:t>
            </a:r>
          </a:p>
          <a:p>
            <a:pPr marL="0" indent="0">
              <a:buNone/>
            </a:pPr>
            <a:r>
              <a:rPr lang="en-US" dirty="0">
                <a:latin typeface="Agency FB" panose="020B0503020202020204" pitchFamily="34" charset="0"/>
              </a:rPr>
              <a:t>S</a:t>
            </a:r>
            <a:r>
              <a:rPr lang="en-US" dirty="0" smtClean="0">
                <a:latin typeface="Agency FB" panose="020B0503020202020204" pitchFamily="34" charset="0"/>
              </a:rPr>
              <a:t>leepover, class visit, professor chat, student mingling, cafeteria lunch = best</a:t>
            </a:r>
            <a:endParaRPr lang="en-US" dirty="0">
              <a:latin typeface="Agency FB" panose="020B0503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350" y="297790"/>
            <a:ext cx="2914650" cy="19120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28599" y="3657600"/>
            <a:ext cx="8686799" cy="2585323"/>
          </a:xfrm>
          <a:prstGeom prst="rect">
            <a:avLst/>
          </a:prstGeom>
          <a:noFill/>
          <a:ln w="635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22222"/>
                </a:solidFill>
                <a:latin typeface="Roboto"/>
              </a:rPr>
              <a:t>Top College Interview </a:t>
            </a:r>
            <a:r>
              <a:rPr lang="en-US" b="1" dirty="0" smtClean="0">
                <a:solidFill>
                  <a:srgbClr val="222222"/>
                </a:solidFill>
                <a:latin typeface="Roboto"/>
              </a:rPr>
              <a:t>Tips</a:t>
            </a:r>
          </a:p>
          <a:p>
            <a:r>
              <a:rPr lang="en-US" dirty="0" smtClean="0">
                <a:solidFill>
                  <a:srgbClr val="222222"/>
                </a:solidFill>
                <a:latin typeface="Roboto"/>
              </a:rPr>
              <a:t>Have </a:t>
            </a:r>
            <a:r>
              <a:rPr lang="en-US" dirty="0">
                <a:solidFill>
                  <a:srgbClr val="222222"/>
                </a:solidFill>
                <a:latin typeface="Roboto"/>
              </a:rPr>
              <a:t>a conversation. Don't try to memorize a script.</a:t>
            </a:r>
          </a:p>
          <a:p>
            <a:r>
              <a:rPr lang="en-US" dirty="0">
                <a:solidFill>
                  <a:srgbClr val="222222"/>
                </a:solidFill>
                <a:latin typeface="Roboto"/>
              </a:rPr>
              <a:t>Ask questions. Do express your interest in the college.</a:t>
            </a:r>
          </a:p>
          <a:p>
            <a:r>
              <a:rPr lang="en-US" dirty="0">
                <a:solidFill>
                  <a:srgbClr val="222222"/>
                </a:solidFill>
                <a:latin typeface="Roboto"/>
              </a:rPr>
              <a:t>Be yourself. Don't try to answer questions based on what you think the interviewer wants to hear.</a:t>
            </a:r>
          </a:p>
          <a:p>
            <a:r>
              <a:rPr lang="en-US" dirty="0">
                <a:solidFill>
                  <a:srgbClr val="222222"/>
                </a:solidFill>
                <a:latin typeface="Roboto"/>
              </a:rPr>
              <a:t>Prepare. Do practice interviews with friends or family. Take turns asking questions</a:t>
            </a:r>
            <a:r>
              <a:rPr lang="en-US" dirty="0" smtClean="0">
                <a:solidFill>
                  <a:srgbClr val="222222"/>
                </a:solidFill>
                <a:latin typeface="Roboto"/>
              </a:rPr>
              <a:t>.</a:t>
            </a:r>
          </a:p>
          <a:p>
            <a:r>
              <a:rPr lang="en-US" dirty="0">
                <a:solidFill>
                  <a:srgbClr val="222222"/>
                </a:solidFill>
                <a:latin typeface="Roboto"/>
              </a:rPr>
              <a:t>Your interviewer will expect you to ask some questions about the school and talk about why you want to go there</a:t>
            </a:r>
          </a:p>
          <a:p>
            <a:endParaRPr lang="en-US" dirty="0">
              <a:solidFill>
                <a:srgbClr val="222222"/>
              </a:solidFill>
              <a:latin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ahnschrift Condensed" panose="020B0502040204020203" pitchFamily="34" charset="0"/>
              </a:rPr>
              <a:t>Guidance Announcement Link: </a:t>
            </a:r>
            <a:endParaRPr lang="en-US" dirty="0">
              <a:latin typeface="Bahnschrift Condense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066800"/>
          </a:xfrm>
          <a:solidFill>
            <a:schemeClr val="bg1">
              <a:alpha val="38000"/>
            </a:schemeClr>
          </a:solidFill>
        </p:spPr>
        <p:txBody>
          <a:bodyPr/>
          <a:lstStyle/>
          <a:p>
            <a:r>
              <a:rPr lang="en-US" sz="4800" dirty="0">
                <a:latin typeface="Agency FB" panose="020B0503020202020204" pitchFamily="34" charset="0"/>
                <a:hlinkClick r:id="rId2"/>
              </a:rPr>
              <a:t>https://</a:t>
            </a:r>
            <a:r>
              <a:rPr lang="en-US" sz="4800" dirty="0" smtClean="0">
                <a:latin typeface="Agency FB" panose="020B0503020202020204" pitchFamily="34" charset="0"/>
                <a:hlinkClick r:id="rId2"/>
              </a:rPr>
              <a:t>www.hasdk12.org/Domain/744</a:t>
            </a:r>
            <a:endParaRPr lang="en-US" sz="4800" dirty="0" smtClean="0">
              <a:latin typeface="Agency FB" panose="020B0503020202020204" pitchFamily="34" charset="0"/>
            </a:endParaRPr>
          </a:p>
          <a:p>
            <a:endParaRPr lang="en-US" dirty="0"/>
          </a:p>
        </p:txBody>
      </p:sp>
      <p:pic>
        <p:nvPicPr>
          <p:cNvPr id="1026" name="Picture 2" descr="logo 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276600"/>
            <a:ext cx="2446037" cy="223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124200"/>
            <a:ext cx="2497438" cy="248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74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4775" y="0"/>
            <a:ext cx="9248775" cy="15240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6000" dirty="0">
                <a:latin typeface="Algerian" panose="04020705040A02060702" pitchFamily="82" charset="0"/>
              </a:rPr>
              <a:t>Virtual College Visits</a:t>
            </a:r>
            <a:br>
              <a:rPr lang="en-US" sz="6000" dirty="0">
                <a:latin typeface="Algerian" panose="04020705040A02060702" pitchFamily="82" charset="0"/>
              </a:rPr>
            </a:br>
            <a:endParaRPr lang="en-US" sz="6000" dirty="0">
              <a:latin typeface="Algerian" panose="04020705040A020607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8574" y="685800"/>
            <a:ext cx="9172574" cy="6477000"/>
          </a:xfrm>
          <a:solidFill>
            <a:schemeClr val="bg1"/>
          </a:solidFill>
        </p:spPr>
        <p:txBody>
          <a:bodyPr>
            <a:normAutofit fontScale="62500" lnSpcReduction="20000"/>
          </a:bodyPr>
          <a:lstStyle/>
          <a:p>
            <a:r>
              <a:rPr lang="en-US" sz="4400" b="1" dirty="0" smtClean="0">
                <a:solidFill>
                  <a:srgbClr val="1E90FF"/>
                </a:solidFill>
                <a:latin typeface="Agency FB" panose="020B0503020202020204" pitchFamily="34" charset="0"/>
              </a:rPr>
              <a:t>Keystone </a:t>
            </a:r>
            <a:r>
              <a:rPr lang="en-US" sz="4400" b="1" dirty="0" err="1">
                <a:solidFill>
                  <a:srgbClr val="1E90FF"/>
                </a:solidFill>
                <a:latin typeface="Agency FB" panose="020B0503020202020204" pitchFamily="34" charset="0"/>
              </a:rPr>
              <a:t>College</a:t>
            </a:r>
            <a:r>
              <a:rPr lang="en-US" sz="4400" dirty="0" err="1">
                <a:solidFill>
                  <a:srgbClr val="800080"/>
                </a:solidFill>
                <a:latin typeface="Agency FB" panose="020B0503020202020204" pitchFamily="34" charset="0"/>
              </a:rPr>
              <a:t>:October</a:t>
            </a:r>
            <a:r>
              <a:rPr lang="en-US" sz="4400" dirty="0">
                <a:solidFill>
                  <a:srgbClr val="800080"/>
                </a:solidFill>
                <a:latin typeface="Agency FB" panose="020B0503020202020204" pitchFamily="34" charset="0"/>
              </a:rPr>
              <a:t> 8th at10:00am </a:t>
            </a:r>
            <a:endParaRPr lang="en-US" sz="4400" dirty="0" smtClean="0">
              <a:solidFill>
                <a:srgbClr val="800080"/>
              </a:solidFill>
              <a:latin typeface="Agency FB" panose="020B0503020202020204" pitchFamily="34" charset="0"/>
            </a:endParaRPr>
          </a:p>
          <a:p>
            <a:r>
              <a:rPr lang="en-US" sz="4400" b="1" dirty="0" smtClean="0">
                <a:solidFill>
                  <a:srgbClr val="1E90FF"/>
                </a:solidFill>
                <a:latin typeface="Agency FB" panose="020B0503020202020204" pitchFamily="34" charset="0"/>
              </a:rPr>
              <a:t>Pennsylvania </a:t>
            </a:r>
            <a:r>
              <a:rPr lang="en-US" sz="4400" b="1" dirty="0">
                <a:solidFill>
                  <a:srgbClr val="1E90FF"/>
                </a:solidFill>
                <a:latin typeface="Agency FB" panose="020B0503020202020204" pitchFamily="34" charset="0"/>
              </a:rPr>
              <a:t>College of Technology</a:t>
            </a:r>
            <a:r>
              <a:rPr lang="en-US" sz="4400" dirty="0">
                <a:solidFill>
                  <a:srgbClr val="800080"/>
                </a:solidFill>
                <a:latin typeface="Agency FB" panose="020B0503020202020204" pitchFamily="34" charset="0"/>
              </a:rPr>
              <a:t>: October 13th at </a:t>
            </a:r>
            <a:r>
              <a:rPr lang="en-US" sz="4400" dirty="0" smtClean="0">
                <a:solidFill>
                  <a:srgbClr val="800080"/>
                </a:solidFill>
                <a:latin typeface="Agency FB" panose="020B0503020202020204" pitchFamily="34" charset="0"/>
              </a:rPr>
              <a:t>11:00am</a:t>
            </a:r>
            <a:endParaRPr lang="en-US" sz="4400" dirty="0">
              <a:latin typeface="Agency FB" panose="020B0503020202020204" pitchFamily="34" charset="0"/>
            </a:endParaRPr>
          </a:p>
          <a:p>
            <a:r>
              <a:rPr lang="en-US" sz="4400" b="1" dirty="0" smtClean="0">
                <a:solidFill>
                  <a:srgbClr val="1E90FF"/>
                </a:solidFill>
                <a:latin typeface="Agency FB" panose="020B0503020202020204" pitchFamily="34" charset="0"/>
              </a:rPr>
              <a:t>King's </a:t>
            </a:r>
            <a:r>
              <a:rPr lang="en-US" sz="4400" b="1" dirty="0" err="1">
                <a:solidFill>
                  <a:srgbClr val="1E90FF"/>
                </a:solidFill>
                <a:latin typeface="Agency FB" panose="020B0503020202020204" pitchFamily="34" charset="0"/>
              </a:rPr>
              <a:t>College</a:t>
            </a:r>
            <a:r>
              <a:rPr lang="en-US" sz="4400" dirty="0" err="1">
                <a:solidFill>
                  <a:srgbClr val="800080"/>
                </a:solidFill>
                <a:latin typeface="Agency FB" panose="020B0503020202020204" pitchFamily="34" charset="0"/>
              </a:rPr>
              <a:t>:October</a:t>
            </a:r>
            <a:r>
              <a:rPr lang="en-US" sz="4400" dirty="0">
                <a:solidFill>
                  <a:srgbClr val="800080"/>
                </a:solidFill>
                <a:latin typeface="Agency FB" panose="020B0503020202020204" pitchFamily="34" charset="0"/>
              </a:rPr>
              <a:t> 14th at </a:t>
            </a:r>
            <a:r>
              <a:rPr lang="en-US" sz="4400" dirty="0" smtClean="0">
                <a:solidFill>
                  <a:srgbClr val="800080"/>
                </a:solidFill>
                <a:latin typeface="Agency FB" panose="020B0503020202020204" pitchFamily="34" charset="0"/>
              </a:rPr>
              <a:t>10:00am</a:t>
            </a:r>
            <a:endParaRPr lang="en-US" sz="4400" dirty="0">
              <a:latin typeface="Agency FB" panose="020B0503020202020204" pitchFamily="34" charset="0"/>
            </a:endParaRPr>
          </a:p>
          <a:p>
            <a:r>
              <a:rPr lang="en-US" sz="4400" b="1" dirty="0" smtClean="0">
                <a:solidFill>
                  <a:srgbClr val="1E90FF"/>
                </a:solidFill>
                <a:latin typeface="Agency FB" panose="020B0503020202020204" pitchFamily="34" charset="0"/>
              </a:rPr>
              <a:t>Penn </a:t>
            </a:r>
            <a:r>
              <a:rPr lang="en-US" sz="4400" b="1" dirty="0">
                <a:solidFill>
                  <a:srgbClr val="1E90FF"/>
                </a:solidFill>
                <a:latin typeface="Agency FB" panose="020B0503020202020204" pitchFamily="34" charset="0"/>
              </a:rPr>
              <a:t>State </a:t>
            </a:r>
            <a:r>
              <a:rPr lang="en-US" sz="4400" b="1" dirty="0" err="1">
                <a:solidFill>
                  <a:srgbClr val="1E90FF"/>
                </a:solidFill>
                <a:latin typeface="Agency FB" panose="020B0503020202020204" pitchFamily="34" charset="0"/>
              </a:rPr>
              <a:t>University</a:t>
            </a:r>
            <a:r>
              <a:rPr lang="en-US" sz="4400" dirty="0" err="1">
                <a:solidFill>
                  <a:srgbClr val="800080"/>
                </a:solidFill>
                <a:latin typeface="Agency FB" panose="020B0503020202020204" pitchFamily="34" charset="0"/>
              </a:rPr>
              <a:t>:October</a:t>
            </a:r>
            <a:r>
              <a:rPr lang="en-US" sz="4400" dirty="0">
                <a:solidFill>
                  <a:srgbClr val="800080"/>
                </a:solidFill>
                <a:latin typeface="Agency FB" panose="020B0503020202020204" pitchFamily="34" charset="0"/>
              </a:rPr>
              <a:t> 16th at </a:t>
            </a:r>
            <a:r>
              <a:rPr lang="en-US" sz="4400" dirty="0" smtClean="0">
                <a:solidFill>
                  <a:srgbClr val="800080"/>
                </a:solidFill>
                <a:latin typeface="Agency FB" panose="020B0503020202020204" pitchFamily="34" charset="0"/>
              </a:rPr>
              <a:t>10:00am</a:t>
            </a:r>
            <a:endParaRPr lang="en-US" sz="4400" dirty="0">
              <a:latin typeface="Agency FB" panose="020B0503020202020204" pitchFamily="34" charset="0"/>
            </a:endParaRPr>
          </a:p>
          <a:p>
            <a:r>
              <a:rPr lang="en-US" sz="4400" b="1" dirty="0" smtClean="0">
                <a:solidFill>
                  <a:srgbClr val="1E90FF"/>
                </a:solidFill>
                <a:latin typeface="Agency FB" panose="020B0503020202020204" pitchFamily="34" charset="0"/>
              </a:rPr>
              <a:t>Lafayette </a:t>
            </a:r>
            <a:r>
              <a:rPr lang="en-US" sz="4400" b="1" dirty="0">
                <a:solidFill>
                  <a:srgbClr val="1E90FF"/>
                </a:solidFill>
                <a:latin typeface="Agency FB" panose="020B0503020202020204" pitchFamily="34" charset="0"/>
              </a:rPr>
              <a:t>College</a:t>
            </a:r>
            <a:r>
              <a:rPr lang="en-US" sz="4400" dirty="0">
                <a:solidFill>
                  <a:srgbClr val="800080"/>
                </a:solidFill>
                <a:latin typeface="Agency FB" panose="020B0503020202020204" pitchFamily="34" charset="0"/>
              </a:rPr>
              <a:t>: October 19th at </a:t>
            </a:r>
            <a:r>
              <a:rPr lang="en-US" sz="4400" dirty="0" smtClean="0">
                <a:solidFill>
                  <a:srgbClr val="800080"/>
                </a:solidFill>
                <a:latin typeface="Agency FB" panose="020B0503020202020204" pitchFamily="34" charset="0"/>
              </a:rPr>
              <a:t>10:00am</a:t>
            </a:r>
            <a:endParaRPr lang="en-US" sz="4400" dirty="0">
              <a:latin typeface="Agency FB" panose="020B0503020202020204" pitchFamily="34" charset="0"/>
            </a:endParaRPr>
          </a:p>
          <a:p>
            <a:r>
              <a:rPr lang="en-US" sz="4400" b="1" dirty="0" smtClean="0">
                <a:solidFill>
                  <a:srgbClr val="1E90FF"/>
                </a:solidFill>
                <a:latin typeface="Agency FB" panose="020B0503020202020204" pitchFamily="34" charset="0"/>
              </a:rPr>
              <a:t>Tuft </a:t>
            </a:r>
            <a:r>
              <a:rPr lang="en-US" sz="4400" b="1" dirty="0" err="1">
                <a:solidFill>
                  <a:srgbClr val="1E90FF"/>
                </a:solidFill>
                <a:latin typeface="Agency FB" panose="020B0503020202020204" pitchFamily="34" charset="0"/>
              </a:rPr>
              <a:t>University</a:t>
            </a:r>
            <a:r>
              <a:rPr lang="en-US" sz="4400" dirty="0" err="1">
                <a:solidFill>
                  <a:srgbClr val="800080"/>
                </a:solidFill>
                <a:latin typeface="Agency FB" panose="020B0503020202020204" pitchFamily="34" charset="0"/>
              </a:rPr>
              <a:t>:October</a:t>
            </a:r>
            <a:r>
              <a:rPr lang="en-US" sz="4400" dirty="0">
                <a:solidFill>
                  <a:srgbClr val="800080"/>
                </a:solidFill>
                <a:latin typeface="Agency FB" panose="020B0503020202020204" pitchFamily="34" charset="0"/>
              </a:rPr>
              <a:t> </a:t>
            </a:r>
            <a:r>
              <a:rPr lang="en-US" sz="4400" dirty="0" smtClean="0">
                <a:solidFill>
                  <a:srgbClr val="800080"/>
                </a:solidFill>
                <a:latin typeface="Agency FB" panose="020B0503020202020204" pitchFamily="34" charset="0"/>
              </a:rPr>
              <a:t>28th </a:t>
            </a:r>
            <a:r>
              <a:rPr lang="en-US" sz="4400" dirty="0">
                <a:solidFill>
                  <a:srgbClr val="800080"/>
                </a:solidFill>
                <a:latin typeface="Agency FB" panose="020B0503020202020204" pitchFamily="34" charset="0"/>
              </a:rPr>
              <a:t>at </a:t>
            </a:r>
            <a:r>
              <a:rPr lang="en-US" sz="4400" dirty="0" smtClean="0">
                <a:solidFill>
                  <a:srgbClr val="800080"/>
                </a:solidFill>
                <a:latin typeface="Agency FB" panose="020B0503020202020204" pitchFamily="34" charset="0"/>
              </a:rPr>
              <a:t>11:00am</a:t>
            </a:r>
            <a:endParaRPr lang="en-US" sz="4400" dirty="0">
              <a:latin typeface="Agency FB" panose="020B0503020202020204" pitchFamily="34" charset="0"/>
            </a:endParaRPr>
          </a:p>
          <a:p>
            <a:r>
              <a:rPr lang="en-US" sz="4400" b="1" dirty="0" smtClean="0">
                <a:solidFill>
                  <a:srgbClr val="1E90FF"/>
                </a:solidFill>
                <a:latin typeface="Agency FB" panose="020B0503020202020204" pitchFamily="34" charset="0"/>
              </a:rPr>
              <a:t>Indiana </a:t>
            </a:r>
            <a:r>
              <a:rPr lang="en-US" sz="4400" b="1" dirty="0">
                <a:solidFill>
                  <a:srgbClr val="1E90FF"/>
                </a:solidFill>
                <a:latin typeface="Agency FB" panose="020B0503020202020204" pitchFamily="34" charset="0"/>
              </a:rPr>
              <a:t>University of Pennsylvania</a:t>
            </a:r>
            <a:r>
              <a:rPr lang="en-US" sz="4400" dirty="0">
                <a:solidFill>
                  <a:srgbClr val="800080"/>
                </a:solidFill>
                <a:latin typeface="Agency FB" panose="020B0503020202020204" pitchFamily="34" charset="0"/>
              </a:rPr>
              <a:t>: October 21st at </a:t>
            </a:r>
            <a:r>
              <a:rPr lang="en-US" sz="4400" dirty="0" smtClean="0">
                <a:solidFill>
                  <a:srgbClr val="800080"/>
                </a:solidFill>
                <a:latin typeface="Agency FB" panose="020B0503020202020204" pitchFamily="34" charset="0"/>
              </a:rPr>
              <a:t>11:00am</a:t>
            </a:r>
            <a:endParaRPr lang="en-US" sz="4400" dirty="0">
              <a:latin typeface="Agency FB" panose="020B0503020202020204" pitchFamily="34" charset="0"/>
            </a:endParaRPr>
          </a:p>
          <a:p>
            <a:r>
              <a:rPr lang="en-US" sz="4400" b="1" dirty="0" smtClean="0">
                <a:solidFill>
                  <a:srgbClr val="1E90FF"/>
                </a:solidFill>
                <a:latin typeface="Agency FB" panose="020B0503020202020204" pitchFamily="34" charset="0"/>
              </a:rPr>
              <a:t>East </a:t>
            </a:r>
            <a:r>
              <a:rPr lang="en-US" sz="4400" b="1" dirty="0">
                <a:solidFill>
                  <a:srgbClr val="1E90FF"/>
                </a:solidFill>
                <a:latin typeface="Agency FB" panose="020B0503020202020204" pitchFamily="34" charset="0"/>
              </a:rPr>
              <a:t>Stroudsburg University</a:t>
            </a:r>
            <a:r>
              <a:rPr lang="en-US" sz="4400" dirty="0">
                <a:solidFill>
                  <a:srgbClr val="800080"/>
                </a:solidFill>
                <a:latin typeface="Agency FB" panose="020B0503020202020204" pitchFamily="34" charset="0"/>
              </a:rPr>
              <a:t>: October 22nd at </a:t>
            </a:r>
            <a:r>
              <a:rPr lang="en-US" sz="4400" dirty="0" smtClean="0">
                <a:solidFill>
                  <a:srgbClr val="800080"/>
                </a:solidFill>
                <a:latin typeface="Agency FB" panose="020B0503020202020204" pitchFamily="34" charset="0"/>
              </a:rPr>
              <a:t>1:30pm</a:t>
            </a:r>
            <a:endParaRPr lang="en-US" sz="4400" dirty="0">
              <a:latin typeface="Agency FB" panose="020B0503020202020204" pitchFamily="34" charset="0"/>
            </a:endParaRPr>
          </a:p>
          <a:p>
            <a:r>
              <a:rPr lang="en-US" sz="4400" b="1" dirty="0" smtClean="0">
                <a:solidFill>
                  <a:srgbClr val="1E90FF"/>
                </a:solidFill>
                <a:latin typeface="Agency FB" panose="020B0503020202020204" pitchFamily="34" charset="0"/>
              </a:rPr>
              <a:t>Lock </a:t>
            </a:r>
            <a:r>
              <a:rPr lang="en-US" sz="4400" b="1" dirty="0">
                <a:solidFill>
                  <a:srgbClr val="1E90FF"/>
                </a:solidFill>
                <a:latin typeface="Agency FB" panose="020B0503020202020204" pitchFamily="34" charset="0"/>
              </a:rPr>
              <a:t>Haven University</a:t>
            </a:r>
            <a:r>
              <a:rPr lang="en-US" sz="4400" dirty="0">
                <a:solidFill>
                  <a:srgbClr val="800080"/>
                </a:solidFill>
                <a:latin typeface="Agency FB" panose="020B0503020202020204" pitchFamily="34" charset="0"/>
              </a:rPr>
              <a:t>: October 23rd at </a:t>
            </a:r>
            <a:r>
              <a:rPr lang="en-US" sz="4400" dirty="0" smtClean="0">
                <a:solidFill>
                  <a:srgbClr val="800080"/>
                </a:solidFill>
                <a:latin typeface="Agency FB" panose="020B0503020202020204" pitchFamily="34" charset="0"/>
              </a:rPr>
              <a:t>11:00am</a:t>
            </a:r>
            <a:endParaRPr lang="en-US" sz="4400" dirty="0">
              <a:latin typeface="Agency FB" panose="020B0503020202020204" pitchFamily="34" charset="0"/>
            </a:endParaRPr>
          </a:p>
          <a:p>
            <a:r>
              <a:rPr lang="en-US" sz="4400" b="1" dirty="0" smtClean="0">
                <a:solidFill>
                  <a:srgbClr val="1E90FF"/>
                </a:solidFill>
                <a:latin typeface="Agency FB" panose="020B0503020202020204" pitchFamily="34" charset="0"/>
              </a:rPr>
              <a:t>Muhlenberg </a:t>
            </a:r>
            <a:r>
              <a:rPr lang="en-US" sz="4400" b="1" dirty="0">
                <a:solidFill>
                  <a:srgbClr val="1E90FF"/>
                </a:solidFill>
                <a:latin typeface="Agency FB" panose="020B0503020202020204" pitchFamily="34" charset="0"/>
              </a:rPr>
              <a:t>College</a:t>
            </a:r>
            <a:r>
              <a:rPr lang="en-US" sz="4400" dirty="0">
                <a:solidFill>
                  <a:srgbClr val="800080"/>
                </a:solidFill>
                <a:latin typeface="Agency FB" panose="020B0503020202020204" pitchFamily="34" charset="0"/>
              </a:rPr>
              <a:t>: October 27th at </a:t>
            </a:r>
            <a:r>
              <a:rPr lang="en-US" sz="4400" dirty="0" smtClean="0">
                <a:solidFill>
                  <a:srgbClr val="800080"/>
                </a:solidFill>
                <a:latin typeface="Agency FB" panose="020B0503020202020204" pitchFamily="34" charset="0"/>
              </a:rPr>
              <a:t>10:30am</a:t>
            </a:r>
          </a:p>
          <a:p>
            <a:r>
              <a:rPr lang="en-US" sz="4400" b="1" dirty="0" smtClean="0">
                <a:solidFill>
                  <a:srgbClr val="0099FF"/>
                </a:solidFill>
                <a:latin typeface="Agency FB" panose="020B0503020202020204" pitchFamily="34" charset="0"/>
              </a:rPr>
              <a:t>Universal </a:t>
            </a:r>
            <a:r>
              <a:rPr lang="en-US" sz="4400" b="1" dirty="0">
                <a:solidFill>
                  <a:srgbClr val="0099FF"/>
                </a:solidFill>
                <a:latin typeface="Agency FB" panose="020B0503020202020204" pitchFamily="34" charset="0"/>
              </a:rPr>
              <a:t>Tech Institute</a:t>
            </a:r>
            <a:r>
              <a:rPr lang="en-US" sz="4400" dirty="0">
                <a:solidFill>
                  <a:srgbClr val="800080"/>
                </a:solidFill>
                <a:latin typeface="Agency FB" panose="020B0503020202020204" pitchFamily="34" charset="0"/>
              </a:rPr>
              <a:t>: October </a:t>
            </a:r>
            <a:r>
              <a:rPr lang="en-US" sz="4400" dirty="0" smtClean="0">
                <a:solidFill>
                  <a:srgbClr val="800080"/>
                </a:solidFill>
                <a:latin typeface="Agency FB" panose="020B0503020202020204" pitchFamily="34" charset="0"/>
              </a:rPr>
              <a:t>28th10am</a:t>
            </a:r>
          </a:p>
          <a:p>
            <a:r>
              <a:rPr lang="en-US" sz="4400" b="1" dirty="0" smtClean="0">
                <a:solidFill>
                  <a:srgbClr val="0099FF"/>
                </a:solidFill>
                <a:latin typeface="Agency FB" panose="020B0503020202020204" pitchFamily="34" charset="0"/>
              </a:rPr>
              <a:t>Harrisburg </a:t>
            </a:r>
            <a:r>
              <a:rPr lang="en-US" sz="4400" b="1" dirty="0">
                <a:solidFill>
                  <a:srgbClr val="0099FF"/>
                </a:solidFill>
                <a:latin typeface="Agency FB" panose="020B0503020202020204" pitchFamily="34" charset="0"/>
              </a:rPr>
              <a:t>University</a:t>
            </a:r>
            <a:r>
              <a:rPr lang="en-US" sz="4400" dirty="0">
                <a:solidFill>
                  <a:srgbClr val="800080"/>
                </a:solidFill>
                <a:latin typeface="Agency FB" panose="020B0503020202020204" pitchFamily="34" charset="0"/>
              </a:rPr>
              <a:t>: October 29th </a:t>
            </a:r>
            <a:r>
              <a:rPr lang="en-US" sz="4400" dirty="0" smtClean="0">
                <a:solidFill>
                  <a:srgbClr val="800080"/>
                </a:solidFill>
                <a:latin typeface="Agency FB" panose="020B0503020202020204" pitchFamily="34" charset="0"/>
              </a:rPr>
              <a:t>1:00pm</a:t>
            </a:r>
          </a:p>
          <a:p>
            <a:r>
              <a:rPr lang="en-US" sz="4400" b="1" dirty="0" err="1" smtClean="0">
                <a:solidFill>
                  <a:srgbClr val="0099FF"/>
                </a:solidFill>
                <a:latin typeface="Agency FB" panose="020B0503020202020204" pitchFamily="34" charset="0"/>
              </a:rPr>
              <a:t>VertoEducation</a:t>
            </a:r>
            <a:r>
              <a:rPr lang="en-US" sz="4400" dirty="0" smtClean="0">
                <a:solidFill>
                  <a:srgbClr val="0099FF"/>
                </a:solidFill>
                <a:latin typeface="Agency FB" panose="020B0503020202020204" pitchFamily="34" charset="0"/>
              </a:rPr>
              <a:t> </a:t>
            </a:r>
            <a:r>
              <a:rPr lang="en-US" sz="4400" dirty="0">
                <a:solidFill>
                  <a:srgbClr val="800080"/>
                </a:solidFill>
                <a:latin typeface="Agency FB" panose="020B0503020202020204" pitchFamily="34" charset="0"/>
              </a:rPr>
              <a:t>/ Study Abroad -Nov </a:t>
            </a:r>
            <a:r>
              <a:rPr lang="en-US" sz="4400" dirty="0" smtClean="0">
                <a:solidFill>
                  <a:srgbClr val="800080"/>
                </a:solidFill>
                <a:latin typeface="Agency FB" panose="020B0503020202020204" pitchFamily="34" charset="0"/>
              </a:rPr>
              <a:t>5,10AM</a:t>
            </a:r>
            <a:r>
              <a:rPr lang="en-US" dirty="0">
                <a:latin typeface="Agency FB" panose="020B0503020202020204" pitchFamily="34" charset="0"/>
              </a:rPr>
              <a:t/>
            </a:r>
            <a:br>
              <a:rPr lang="en-US" dirty="0">
                <a:latin typeface="Agency FB" panose="020B0503020202020204" pitchFamily="34" charset="0"/>
              </a:rPr>
            </a:br>
            <a:endParaRPr lang="en-US" dirty="0" smtClean="0">
              <a:latin typeface="Agency FB" panose="020B0503020202020204" pitchFamily="34" charset="0"/>
            </a:endParaRPr>
          </a:p>
          <a:p>
            <a:r>
              <a:rPr lang="en-US" b="1" dirty="0">
                <a:solidFill>
                  <a:srgbClr val="800080"/>
                </a:solidFill>
                <a:latin typeface="Agency FB" panose="020B0503020202020204" pitchFamily="34" charset="0"/>
              </a:rPr>
              <a:t>E</a:t>
            </a:r>
            <a:r>
              <a:rPr lang="en-US" b="1" dirty="0" smtClean="0">
                <a:solidFill>
                  <a:srgbClr val="800080"/>
                </a:solidFill>
                <a:latin typeface="Agency FB" panose="020B0503020202020204" pitchFamily="34" charset="0"/>
              </a:rPr>
              <a:t>mail </a:t>
            </a:r>
            <a:r>
              <a:rPr lang="en-US" b="1" dirty="0">
                <a:solidFill>
                  <a:srgbClr val="800080"/>
                </a:solidFill>
                <a:latin typeface="Agency FB" panose="020B0503020202020204" pitchFamily="34" charset="0"/>
              </a:rPr>
              <a:t>Nina at </a:t>
            </a:r>
            <a:r>
              <a:rPr lang="en-US" b="1" dirty="0">
                <a:solidFill>
                  <a:srgbClr val="1E90FF"/>
                </a:solidFill>
                <a:latin typeface="Agency FB" panose="020B0503020202020204" pitchFamily="34" charset="0"/>
              </a:rPr>
              <a:t>HAHSGUIDANCE@HASDK12.ORG</a:t>
            </a:r>
            <a:r>
              <a:rPr lang="en-US" b="1" dirty="0">
                <a:solidFill>
                  <a:srgbClr val="800080"/>
                </a:solidFill>
                <a:latin typeface="Agency FB" panose="020B0503020202020204" pitchFamily="34" charset="0"/>
              </a:rPr>
              <a:t> </a:t>
            </a:r>
            <a:r>
              <a:rPr lang="en-US" b="1" dirty="0" smtClean="0">
                <a:solidFill>
                  <a:srgbClr val="800080"/>
                </a:solidFill>
                <a:latin typeface="Agency FB" panose="020B0503020202020204" pitchFamily="34" charset="0"/>
              </a:rPr>
              <a:t>for </a:t>
            </a:r>
            <a:r>
              <a:rPr lang="en-US" b="1" dirty="0">
                <a:solidFill>
                  <a:srgbClr val="800080"/>
                </a:solidFill>
                <a:latin typeface="Agency FB" panose="020B0503020202020204" pitchFamily="34" charset="0"/>
              </a:rPr>
              <a:t>the meeting's link/invite.</a:t>
            </a:r>
            <a:endParaRPr lang="en-US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22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Image result for minion checklist 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956" y="457200"/>
            <a:ext cx="1238844" cy="1536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pc="600" dirty="0" smtClean="0">
                <a:latin typeface="Agency FB" panose="020B0503020202020204" pitchFamily="34" charset="0"/>
              </a:rPr>
              <a:t>Things to do </a:t>
            </a:r>
            <a:endParaRPr lang="en-US" b="1" spc="600" dirty="0">
              <a:latin typeface="Agency FB" panose="020B0503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686800" cy="4648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Agency FB" panose="020B0503020202020204" pitchFamily="34" charset="0"/>
              </a:rPr>
              <a:t>Start sending out applications to post-secondary schools</a:t>
            </a:r>
          </a:p>
          <a:p>
            <a:pPr marL="0" indent="0">
              <a:buNone/>
            </a:pPr>
            <a:r>
              <a:rPr lang="en-US" dirty="0" smtClean="0">
                <a:latin typeface="Agency FB" panose="020B0503020202020204" pitchFamily="34" charset="0"/>
              </a:rPr>
              <a:t> </a:t>
            </a:r>
          </a:p>
          <a:p>
            <a:pPr>
              <a:buNone/>
            </a:pPr>
            <a:r>
              <a:rPr lang="en-US" dirty="0" smtClean="0">
                <a:latin typeface="Agency FB" panose="020B0503020202020204" pitchFamily="34" charset="0"/>
              </a:rPr>
              <a:t>			</a:t>
            </a:r>
            <a:r>
              <a:rPr lang="en-US" b="1" dirty="0" smtClean="0">
                <a:latin typeface="Agency FB" panose="020B0503020202020204" pitchFamily="34" charset="0"/>
              </a:rPr>
              <a:t>You should have already</a:t>
            </a:r>
          </a:p>
          <a:p>
            <a:r>
              <a:rPr lang="en-US" dirty="0" smtClean="0">
                <a:latin typeface="Agency FB" panose="020B0503020202020204" pitchFamily="34" charset="0"/>
              </a:rPr>
              <a:t>Acquired information on post-secondary schools you are interested in. Suggestion 4-5 schools!</a:t>
            </a:r>
          </a:p>
          <a:p>
            <a:r>
              <a:rPr lang="en-US" dirty="0" smtClean="0">
                <a:latin typeface="Agency FB" panose="020B0503020202020204" pitchFamily="34" charset="0"/>
              </a:rPr>
              <a:t>Taken SATs or ACTs.</a:t>
            </a:r>
          </a:p>
          <a:p>
            <a:r>
              <a:rPr lang="en-US" dirty="0" smtClean="0">
                <a:latin typeface="Agency FB" panose="020B0503020202020204" pitchFamily="34" charset="0"/>
              </a:rPr>
              <a:t>Checked credits with your Guidance Counselor.</a:t>
            </a:r>
          </a:p>
          <a:p>
            <a:r>
              <a:rPr lang="en-US" b="1" u="sng" dirty="0" smtClean="0">
                <a:solidFill>
                  <a:srgbClr val="00B050"/>
                </a:solidFill>
                <a:latin typeface="Agency FB" panose="020B0503020202020204" pitchFamily="34" charset="0"/>
              </a:rPr>
              <a:t>If you are an 18 yr old male you must register for selective service to receive any financial aid. </a:t>
            </a:r>
            <a:endParaRPr lang="en-US" b="1" u="sng" dirty="0">
              <a:solidFill>
                <a:srgbClr val="00B050"/>
              </a:solidFill>
              <a:latin typeface="Agency FB" panose="020B0503020202020204" pitchFamily="34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90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u="sng" dirty="0" smtClean="0">
                <a:solidFill>
                  <a:srgbClr val="002060"/>
                </a:solidFill>
                <a:latin typeface="Algerian" panose="04020705040A02060702" pitchFamily="82" charset="0"/>
              </a:rPr>
              <a:t>Resources</a:t>
            </a:r>
            <a:r>
              <a:rPr lang="en-US" b="1" u="sng" dirty="0" smtClean="0">
                <a:latin typeface="Algerian" panose="04020705040A02060702" pitchFamily="82" charset="0"/>
              </a:rPr>
              <a:t> </a:t>
            </a:r>
            <a:r>
              <a:rPr lang="en-US" b="1" u="sng" dirty="0" smtClean="0">
                <a:solidFill>
                  <a:srgbClr val="7030A0"/>
                </a:solidFill>
                <a:latin typeface="Algerian" panose="04020705040A02060702" pitchFamily="82" charset="0"/>
              </a:rPr>
              <a:t>for</a:t>
            </a:r>
            <a:r>
              <a:rPr lang="en-US" b="1" u="sng" dirty="0" smtClean="0">
                <a:latin typeface="Algerian" panose="04020705040A02060702" pitchFamily="82" charset="0"/>
              </a:rPr>
              <a:t> </a:t>
            </a:r>
            <a:r>
              <a:rPr lang="en-US" b="1" u="sng" spc="300" dirty="0" smtClean="0">
                <a:solidFill>
                  <a:srgbClr val="002060"/>
                </a:solidFill>
                <a:latin typeface="Algerian" panose="04020705040A02060702" pitchFamily="82" charset="0"/>
              </a:rPr>
              <a:t>Applications</a:t>
            </a:r>
            <a:endParaRPr lang="en-US" b="1" u="sng" spc="300" dirty="0">
              <a:solidFill>
                <a:srgbClr val="002060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2286000"/>
            <a:ext cx="8229600" cy="3154363"/>
          </a:xfrm>
          <a:solidFill>
            <a:srgbClr val="92D050">
              <a:alpha val="37000"/>
            </a:srgbClr>
          </a:solidFill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Agency FB" panose="020B0503020202020204" pitchFamily="34" charset="0"/>
              </a:rPr>
              <a:t>Guidance </a:t>
            </a:r>
            <a:r>
              <a:rPr lang="en-US" dirty="0">
                <a:latin typeface="Agency FB" panose="020B0503020202020204" pitchFamily="34" charset="0"/>
              </a:rPr>
              <a:t>w</a:t>
            </a:r>
            <a:r>
              <a:rPr lang="en-US" dirty="0" smtClean="0">
                <a:latin typeface="Agency FB" panose="020B0503020202020204" pitchFamily="34" charset="0"/>
              </a:rPr>
              <a:t>ebpage</a:t>
            </a:r>
          </a:p>
          <a:p>
            <a:r>
              <a:rPr lang="en-US" dirty="0" smtClean="0">
                <a:latin typeface="Agency FB" panose="020B0503020202020204" pitchFamily="34" charset="0"/>
                <a:hlinkClick r:id="rId2"/>
              </a:rPr>
              <a:t>www.collegeboard.com</a:t>
            </a:r>
            <a:endParaRPr lang="en-US" dirty="0">
              <a:latin typeface="Agency FB" panose="020B0503020202020204" pitchFamily="34" charset="0"/>
            </a:endParaRPr>
          </a:p>
          <a:p>
            <a:r>
              <a:rPr lang="en-US" dirty="0" smtClean="0">
                <a:latin typeface="Agency FB" panose="020B0503020202020204" pitchFamily="34" charset="0"/>
                <a:hlinkClick r:id="rId3"/>
              </a:rPr>
              <a:t>www.commonapp.org</a:t>
            </a:r>
            <a:endParaRPr lang="en-US" dirty="0" smtClean="0">
              <a:latin typeface="Agency FB" panose="020B0503020202020204" pitchFamily="34" charset="0"/>
            </a:endParaRPr>
          </a:p>
          <a:p>
            <a:r>
              <a:rPr lang="en-US" dirty="0" smtClean="0">
                <a:latin typeface="Agency FB" panose="020B0503020202020204" pitchFamily="34" charset="0"/>
              </a:rPr>
              <a:t>Any school’s official website (“</a:t>
            </a:r>
            <a:r>
              <a:rPr lang="en-US" dirty="0" err="1" smtClean="0">
                <a:latin typeface="Agency FB" panose="020B0503020202020204" pitchFamily="34" charset="0"/>
              </a:rPr>
              <a:t>edu</a:t>
            </a:r>
            <a:r>
              <a:rPr lang="en-US" dirty="0" smtClean="0">
                <a:latin typeface="Agency FB" panose="020B0503020202020204" pitchFamily="34" charset="0"/>
              </a:rPr>
              <a:t>.” will be at the end of a school’s web address).</a:t>
            </a:r>
          </a:p>
          <a:p>
            <a:pPr>
              <a:buNone/>
            </a:pPr>
            <a:r>
              <a:rPr lang="en-US" dirty="0" smtClean="0">
                <a:latin typeface="Agency FB" panose="020B0503020202020204" pitchFamily="34" charset="0"/>
              </a:rPr>
              <a:t>		</a:t>
            </a:r>
            <a:endParaRPr lang="en-US" dirty="0" smtClean="0">
              <a:solidFill>
                <a:srgbClr val="0000CC"/>
              </a:solidFill>
              <a:latin typeface="Agency FB" panose="020B0503020202020204" pitchFamily="34" charset="0"/>
            </a:endParaRP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cougar hazlet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801" y="614615"/>
            <a:ext cx="2601432" cy="235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994" y="4748997"/>
            <a:ext cx="1016758" cy="128273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124200"/>
            <a:ext cx="8229600" cy="2895600"/>
          </a:xfrm>
          <a:ln w="50800">
            <a:solidFill>
              <a:srgbClr val="00B0F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latin typeface="Agency FB" panose="020B0503020202020204" pitchFamily="34" charset="0"/>
              </a:rPr>
              <a:t>	You’ve made it!  LAST </a:t>
            </a:r>
            <a:r>
              <a:rPr lang="en-US" dirty="0" smtClean="0">
                <a:latin typeface="Agency FB" panose="020B0503020202020204" pitchFamily="34" charset="0"/>
              </a:rPr>
              <a:t>YEAR</a:t>
            </a:r>
            <a:br>
              <a:rPr lang="en-US" dirty="0" smtClean="0">
                <a:latin typeface="Agency FB" panose="020B0503020202020204" pitchFamily="34" charset="0"/>
              </a:rPr>
            </a:br>
            <a:endParaRPr lang="en-US" dirty="0" smtClean="0">
              <a:latin typeface="Agency FB" panose="020B0503020202020204" pitchFamily="34" charset="0"/>
            </a:endParaRPr>
          </a:p>
          <a:p>
            <a:pPr marL="0" indent="0">
              <a:buNone/>
            </a:pPr>
            <a:r>
              <a:rPr lang="en-US" dirty="0" smtClean="0">
                <a:latin typeface="Agency FB" panose="020B0503020202020204" pitchFamily="34" charset="0"/>
              </a:rPr>
              <a:t>	</a:t>
            </a:r>
            <a:r>
              <a:rPr lang="en-US" dirty="0" smtClean="0">
                <a:latin typeface="Agency FB" panose="020B0503020202020204" pitchFamily="34" charset="0"/>
              </a:rPr>
              <a:t>Do NOT </a:t>
            </a:r>
            <a:r>
              <a:rPr lang="en-US" dirty="0" smtClean="0">
                <a:latin typeface="Agency FB" panose="020B0503020202020204" pitchFamily="34" charset="0"/>
              </a:rPr>
              <a:t>Limit Yourself</a:t>
            </a:r>
          </a:p>
          <a:p>
            <a:endParaRPr lang="en-US" dirty="0" smtClean="0">
              <a:latin typeface="Agency FB" panose="020B0503020202020204" pitchFamily="34" charset="0"/>
            </a:endParaRPr>
          </a:p>
          <a:p>
            <a:pPr marL="0" indent="0">
              <a:buNone/>
            </a:pPr>
            <a:r>
              <a:rPr lang="en-US" dirty="0" smtClean="0">
                <a:latin typeface="Agency FB" panose="020B0503020202020204" pitchFamily="34" charset="0"/>
              </a:rPr>
              <a:t>	Enjoy this year and </a:t>
            </a:r>
            <a:r>
              <a:rPr lang="en-US" dirty="0" smtClean="0">
                <a:latin typeface="Agency FB" panose="020B0503020202020204" pitchFamily="34" charset="0"/>
              </a:rPr>
              <a:t>continue to make </a:t>
            </a:r>
            <a:r>
              <a:rPr lang="en-US" dirty="0" smtClean="0">
                <a:latin typeface="Agency FB" panose="020B0503020202020204" pitchFamily="34" charset="0"/>
              </a:rPr>
              <a:t>good decisions</a:t>
            </a:r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539928"/>
            <a:ext cx="8229600" cy="1143000"/>
          </a:xfrm>
        </p:spPr>
        <p:txBody>
          <a:bodyPr/>
          <a:lstStyle/>
          <a:p>
            <a:pPr algn="l"/>
            <a:r>
              <a:rPr lang="en-US" b="1" u="sng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Congratulations! </a:t>
            </a:r>
            <a:endParaRPr lang="en-US" sz="6000" dirty="0">
              <a:solidFill>
                <a:srgbClr val="FF0000"/>
              </a:solidFill>
              <a:latin typeface="Agency FB" panose="020B0503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0" y="241656"/>
            <a:ext cx="3048000" cy="304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29200" y="1455003"/>
            <a:ext cx="3124200" cy="830997"/>
          </a:xfrm>
          <a:prstGeom prst="rect">
            <a:avLst/>
          </a:prstGeom>
          <a:solidFill>
            <a:srgbClr val="FFFF00">
              <a:alpha val="88000"/>
            </a:srgbClr>
          </a:solidFill>
          <a:ln w="825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Agency FB" panose="020B0503020202020204" pitchFamily="34" charset="0"/>
              </a:rPr>
              <a:t>CLASS OF 2021</a:t>
            </a:r>
            <a:endParaRPr lang="en-US" sz="4800" dirty="0">
              <a:latin typeface="Agency FB" panose="020B0503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ctr"/>
            <a:r>
              <a:rPr lang="en-US" dirty="0">
                <a:solidFill>
                  <a:srgbClr val="333333"/>
                </a:solidFill>
                <a:latin typeface="&amp;quot"/>
              </a:rPr>
              <a:t> </a:t>
            </a:r>
          </a:p>
          <a:p>
            <a:r>
              <a:rPr lang="en-US" b="1" dirty="0">
                <a:solidFill>
                  <a:srgbClr val="A52A2A"/>
                </a:solidFill>
                <a:latin typeface="&amp;quot"/>
              </a:rPr>
              <a:t>Connect To More</a:t>
            </a:r>
            <a:endParaRPr lang="en-US" dirty="0">
              <a:solidFill>
                <a:srgbClr val="333333"/>
              </a:solidFill>
              <a:latin typeface="&amp;quot"/>
            </a:endParaRPr>
          </a:p>
          <a:p>
            <a:r>
              <a:rPr lang="en-US" dirty="0">
                <a:solidFill>
                  <a:srgbClr val="333333"/>
                </a:solidFill>
                <a:latin typeface="&amp;quot"/>
              </a:rPr>
              <a:t>No other system matches the diversity of colleges and universities accessible through the Common App. Explore and apply to schools across the world.</a:t>
            </a:r>
          </a:p>
          <a:p>
            <a:r>
              <a:rPr lang="en-US" b="1" dirty="0">
                <a:solidFill>
                  <a:srgbClr val="A52A2A"/>
                </a:solidFill>
                <a:latin typeface="&amp;quot"/>
              </a:rPr>
              <a:t>Work Smarter</a:t>
            </a:r>
            <a:endParaRPr lang="en-US" dirty="0">
              <a:solidFill>
                <a:srgbClr val="333333"/>
              </a:solidFill>
              <a:latin typeface="&amp;quot"/>
            </a:endParaRPr>
          </a:p>
          <a:p>
            <a:r>
              <a:rPr lang="en-US" dirty="0">
                <a:solidFill>
                  <a:srgbClr val="333333"/>
                </a:solidFill>
                <a:latin typeface="&amp;quot"/>
              </a:rPr>
              <a:t>There is no need to repeat your applicant details for every college on your list.  Enter your information one time and use it to apply to multiple schools.</a:t>
            </a:r>
          </a:p>
          <a:p>
            <a:r>
              <a:rPr lang="en-US" b="1" dirty="0">
                <a:solidFill>
                  <a:srgbClr val="A52A2A"/>
                </a:solidFill>
                <a:latin typeface="&amp;quot"/>
              </a:rPr>
              <a:t>Stay On Track</a:t>
            </a:r>
            <a:endParaRPr lang="en-US" dirty="0">
              <a:solidFill>
                <a:srgbClr val="333333"/>
              </a:solidFill>
              <a:latin typeface="&amp;quot"/>
            </a:endParaRPr>
          </a:p>
          <a:p>
            <a:r>
              <a:rPr lang="en-US" dirty="0">
                <a:solidFill>
                  <a:srgbClr val="333333"/>
                </a:solidFill>
                <a:latin typeface="&amp;quot"/>
              </a:rPr>
              <a:t>Our system alerts you when important dates are approaching. Manage your deadlines and view application progress in one convenient dashboard.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387" y="152400"/>
            <a:ext cx="2181225" cy="2095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" y="286345"/>
            <a:ext cx="34804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What is the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86400" y="324445"/>
            <a:ext cx="99441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?</a:t>
            </a:r>
            <a:endParaRPr lang="en-US" sz="9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597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0179" y="0"/>
            <a:ext cx="5223821" cy="7048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2438400"/>
            <a:ext cx="3429000" cy="304698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gency FB" panose="020B0503020202020204" pitchFamily="34" charset="0"/>
              </a:rPr>
              <a:t>You’ll electronically sign this section, as well as receive the above reminder that </a:t>
            </a:r>
            <a:r>
              <a:rPr lang="en-US" sz="2400" b="1" dirty="0">
                <a:latin typeface="Agency FB" panose="020B0503020202020204" pitchFamily="34" charset="0"/>
              </a:rPr>
              <a:t>your counselor will need to confirm your answer.</a:t>
            </a:r>
            <a:r>
              <a:rPr lang="en-US" sz="2400" dirty="0">
                <a:latin typeface="Agency FB" panose="020B0503020202020204" pitchFamily="34" charset="0"/>
              </a:rPr>
              <a:t> If you already got an SAT or ACT fee waiver, then your counselor should be able to sign off on this automatically.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2099" y="533400"/>
            <a:ext cx="328808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Agency FB" panose="020B0503020202020204" pitchFamily="34" charset="0"/>
              </a:rPr>
              <a:t>Fee Waivers for </a:t>
            </a:r>
            <a:br>
              <a:rPr lang="en-US" sz="3200" b="1" dirty="0" smtClean="0">
                <a:solidFill>
                  <a:srgbClr val="0000CC"/>
                </a:solidFill>
                <a:latin typeface="Agency FB" panose="020B0503020202020204" pitchFamily="34" charset="0"/>
              </a:rPr>
            </a:br>
            <a:r>
              <a:rPr lang="en-US" sz="3200" b="1" dirty="0" smtClean="0">
                <a:solidFill>
                  <a:srgbClr val="0000CC"/>
                </a:solidFill>
                <a:latin typeface="Agency FB" panose="020B0503020202020204" pitchFamily="34" charset="0"/>
              </a:rPr>
              <a:t>College Applications</a:t>
            </a:r>
          </a:p>
          <a:p>
            <a:r>
              <a:rPr lang="en-US" sz="3200" b="1" dirty="0" smtClean="0">
                <a:solidFill>
                  <a:srgbClr val="0000CC"/>
                </a:solidFill>
                <a:latin typeface="Agency FB" panose="020B0503020202020204" pitchFamily="34" charset="0"/>
              </a:rPr>
              <a:t>By Using Common App</a:t>
            </a:r>
            <a:endParaRPr lang="en-US" sz="3200" b="1" dirty="0">
              <a:solidFill>
                <a:srgbClr val="0000CC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44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CC"/>
                </a:solidFill>
                <a:latin typeface="Agency FB" panose="020B0503020202020204" pitchFamily="34" charset="0"/>
              </a:rPr>
              <a:t/>
            </a:r>
            <a:br>
              <a:rPr lang="en-US" b="1" dirty="0" smtClean="0">
                <a:solidFill>
                  <a:srgbClr val="0000CC"/>
                </a:solidFill>
                <a:latin typeface="Agency FB" panose="020B0503020202020204" pitchFamily="34" charset="0"/>
              </a:rPr>
            </a:br>
            <a:r>
              <a:rPr lang="en-US" b="1" dirty="0" smtClean="0">
                <a:solidFill>
                  <a:srgbClr val="0000CC"/>
                </a:solidFill>
                <a:latin typeface="Agency FB" panose="020B0503020202020204" pitchFamily="34" charset="0"/>
              </a:rPr>
              <a:t>Fee </a:t>
            </a:r>
            <a:r>
              <a:rPr lang="en-US" b="1" dirty="0">
                <a:solidFill>
                  <a:srgbClr val="0000CC"/>
                </a:solidFill>
                <a:latin typeface="Agency FB" panose="020B0503020202020204" pitchFamily="34" charset="0"/>
              </a:rPr>
              <a:t>Waivers for </a:t>
            </a:r>
            <a:r>
              <a:rPr lang="en-US" b="1" dirty="0" smtClean="0">
                <a:solidFill>
                  <a:srgbClr val="0000CC"/>
                </a:solidFill>
                <a:latin typeface="Agency FB" panose="020B0503020202020204" pitchFamily="34" charset="0"/>
              </a:rPr>
              <a:t>College Applications By Using </a:t>
            </a:r>
            <a:r>
              <a:rPr lang="en-US" b="1" dirty="0" err="1" smtClean="0">
                <a:solidFill>
                  <a:srgbClr val="0000CC"/>
                </a:solidFill>
                <a:latin typeface="Agency FB" panose="020B0503020202020204" pitchFamily="34" charset="0"/>
              </a:rPr>
              <a:t>Collegeboard</a:t>
            </a:r>
            <a:r>
              <a:rPr lang="en-US" b="1" dirty="0">
                <a:solidFill>
                  <a:srgbClr val="0000CC"/>
                </a:solidFill>
                <a:latin typeface="Agency FB" panose="020B0503020202020204" pitchFamily="34" charset="0"/>
              </a:rPr>
              <a:t/>
            </a:r>
            <a:br>
              <a:rPr lang="en-US" b="1" dirty="0">
                <a:solidFill>
                  <a:srgbClr val="0000CC"/>
                </a:solidFill>
                <a:latin typeface="Agency FB" panose="020B0503020202020204" pitchFamily="34" charset="0"/>
              </a:rPr>
            </a:br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4876800"/>
          </a:xfrm>
          <a:ln>
            <a:solidFill>
              <a:srgbClr val="C00000"/>
            </a:solidFill>
          </a:ln>
        </p:spPr>
        <p:txBody>
          <a:bodyPr>
            <a:normAutofit fontScale="77500" lnSpcReduction="20000"/>
          </a:bodyPr>
          <a:lstStyle/>
          <a:p>
            <a:r>
              <a:rPr lang="en-US" sz="3800" dirty="0" smtClean="0">
                <a:latin typeface="Agency FB" panose="020B0503020202020204" pitchFamily="34" charset="0"/>
              </a:rPr>
              <a:t>If </a:t>
            </a:r>
            <a:r>
              <a:rPr lang="en-US" sz="3800" dirty="0">
                <a:latin typeface="Agency FB" panose="020B0503020202020204" pitchFamily="34" charset="0"/>
              </a:rPr>
              <a:t>you took the SAT or one or more SAT Subject Tests with a fee waiver, then you’ll </a:t>
            </a:r>
            <a:r>
              <a:rPr lang="en-US" sz="3800" b="1" dirty="0">
                <a:solidFill>
                  <a:srgbClr val="0000CC"/>
                </a:solidFill>
                <a:latin typeface="Agency FB" panose="020B0503020202020204" pitchFamily="34" charset="0"/>
              </a:rPr>
              <a:t>automatically get four college fee waivers from College Board.</a:t>
            </a:r>
            <a:r>
              <a:rPr lang="en-US" sz="3800" dirty="0">
                <a:latin typeface="Agency FB" panose="020B0503020202020204" pitchFamily="34" charset="0"/>
              </a:rPr>
              <a:t> </a:t>
            </a:r>
            <a:endParaRPr lang="en-US" sz="3800" dirty="0" smtClean="0">
              <a:latin typeface="Agency FB" panose="020B0503020202020204" pitchFamily="34" charset="0"/>
            </a:endParaRPr>
          </a:p>
          <a:p>
            <a:r>
              <a:rPr lang="en-US" sz="3800" dirty="0" smtClean="0">
                <a:latin typeface="Agency FB" panose="020B0503020202020204" pitchFamily="34" charset="0"/>
              </a:rPr>
              <a:t>These </a:t>
            </a:r>
            <a:r>
              <a:rPr lang="en-US" sz="3800" dirty="0">
                <a:latin typeface="Agency FB" panose="020B0503020202020204" pitchFamily="34" charset="0"/>
              </a:rPr>
              <a:t>college app fee waivers will become available through your College Board account.</a:t>
            </a:r>
          </a:p>
          <a:p>
            <a:r>
              <a:rPr lang="en-US" sz="3800" dirty="0">
                <a:latin typeface="Agency FB" panose="020B0503020202020204" pitchFamily="34" charset="0"/>
              </a:rPr>
              <a:t>You just have to log in and </a:t>
            </a:r>
            <a:r>
              <a:rPr lang="en-US" sz="3800" b="1" dirty="0">
                <a:latin typeface="Agency FB" panose="020B0503020202020204" pitchFamily="34" charset="0"/>
              </a:rPr>
              <a:t>click on </a:t>
            </a:r>
            <a:r>
              <a:rPr lang="en-US" sz="3800" b="1" dirty="0">
                <a:solidFill>
                  <a:srgbClr val="0000CC"/>
                </a:solidFill>
                <a:latin typeface="Agency FB" panose="020B0503020202020204" pitchFamily="34" charset="0"/>
              </a:rPr>
              <a:t>“Apply to college for free.”</a:t>
            </a:r>
            <a:r>
              <a:rPr lang="en-US" sz="3800" dirty="0">
                <a:solidFill>
                  <a:srgbClr val="0000CC"/>
                </a:solidFill>
                <a:latin typeface="Agency FB" panose="020B0503020202020204" pitchFamily="34" charset="0"/>
              </a:rPr>
              <a:t> </a:t>
            </a:r>
            <a:endParaRPr lang="en-US" sz="3800" dirty="0" smtClean="0">
              <a:solidFill>
                <a:srgbClr val="0000CC"/>
              </a:solidFill>
              <a:latin typeface="Agency FB" panose="020B0503020202020204" pitchFamily="34" charset="0"/>
            </a:endParaRPr>
          </a:p>
          <a:p>
            <a:r>
              <a:rPr lang="en-US" sz="3800" dirty="0" smtClean="0">
                <a:latin typeface="Agency FB" panose="020B0503020202020204" pitchFamily="34" charset="0"/>
              </a:rPr>
              <a:t>Once </a:t>
            </a:r>
            <a:r>
              <a:rPr lang="en-US" sz="3800" dirty="0">
                <a:latin typeface="Agency FB" panose="020B0503020202020204" pitchFamily="34" charset="0"/>
              </a:rPr>
              <a:t>there, you can access and, if your college requests it, print out and send your fee waivers. </a:t>
            </a:r>
            <a:endParaRPr lang="en-US" sz="3800" dirty="0" smtClean="0">
              <a:latin typeface="Agency FB" panose="020B0503020202020204" pitchFamily="34" charset="0"/>
            </a:endParaRPr>
          </a:p>
          <a:p>
            <a:r>
              <a:rPr lang="en-US" sz="3800" dirty="0" smtClean="0">
                <a:latin typeface="Agency FB" panose="020B0503020202020204" pitchFamily="34" charset="0"/>
              </a:rPr>
              <a:t>If </a:t>
            </a:r>
            <a:r>
              <a:rPr lang="en-US" sz="3800" dirty="0">
                <a:latin typeface="Agency FB" panose="020B0503020202020204" pitchFamily="34" charset="0"/>
              </a:rPr>
              <a:t>you took the SAT as a senior, then you’ll be able to access these waivers when your scores become available. </a:t>
            </a:r>
            <a:endParaRPr lang="en-US" sz="3800" dirty="0" smtClean="0">
              <a:latin typeface="Agency FB" panose="020B0503020202020204" pitchFamily="34" charset="0"/>
            </a:endParaRPr>
          </a:p>
          <a:p>
            <a:r>
              <a:rPr lang="en-US" sz="3800" dirty="0" smtClean="0">
                <a:latin typeface="Agency FB" panose="020B0503020202020204" pitchFamily="34" charset="0"/>
              </a:rPr>
              <a:t>If </a:t>
            </a:r>
            <a:r>
              <a:rPr lang="en-US" sz="3800" dirty="0">
                <a:latin typeface="Agency FB" panose="020B0503020202020204" pitchFamily="34" charset="0"/>
              </a:rPr>
              <a:t>you took the SAT as a junior, then you’ll have to wait until the</a:t>
            </a:r>
            <a:r>
              <a:rPr lang="en-US" sz="3800" b="1" dirty="0">
                <a:latin typeface="Agency FB" panose="020B0503020202020204" pitchFamily="34" charset="0"/>
              </a:rPr>
              <a:t> fall of senior year.</a:t>
            </a:r>
            <a:endParaRPr lang="en-US" sz="3800" dirty="0">
              <a:latin typeface="Agency FB" panose="020B0503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89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latin typeface="Agency FB" panose="020B0503020202020204" pitchFamily="34" charset="0"/>
              </a:rPr>
              <a:t>          Applying continued</a:t>
            </a:r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915400" cy="4876800"/>
          </a:xfrm>
          <a:solidFill>
            <a:schemeClr val="bg1"/>
          </a:solidFill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latin typeface="Agency FB" panose="020B0503020202020204" pitchFamily="34" charset="0"/>
              </a:rPr>
              <a:t>Complete any essay questions.</a:t>
            </a:r>
          </a:p>
          <a:p>
            <a:endParaRPr lang="en-US" dirty="0" smtClean="0">
              <a:latin typeface="Agency FB" panose="020B0503020202020204" pitchFamily="34" charset="0"/>
            </a:endParaRPr>
          </a:p>
          <a:p>
            <a:r>
              <a:rPr lang="en-US" dirty="0" smtClean="0">
                <a:latin typeface="Agency FB" panose="020B0503020202020204" pitchFamily="34" charset="0"/>
              </a:rPr>
              <a:t>               Give yourself enough time. </a:t>
            </a:r>
          </a:p>
          <a:p>
            <a:pPr>
              <a:buNone/>
            </a:pPr>
            <a:endParaRPr lang="en-US" dirty="0" smtClean="0">
              <a:latin typeface="Agency FB" panose="020B0503020202020204" pitchFamily="34" charset="0"/>
            </a:endParaRPr>
          </a:p>
          <a:p>
            <a:r>
              <a:rPr lang="en-US" dirty="0" smtClean="0">
                <a:latin typeface="Agency FB" panose="020B0503020202020204" pitchFamily="34" charset="0"/>
              </a:rPr>
              <a:t>If applying to PSU Early Action: Nov 15</a:t>
            </a:r>
            <a:r>
              <a:rPr lang="en-US" baseline="30000" dirty="0" smtClean="0">
                <a:latin typeface="Agency FB" panose="020B0503020202020204" pitchFamily="34" charset="0"/>
              </a:rPr>
              <a:t>th</a:t>
            </a:r>
            <a:r>
              <a:rPr lang="en-US" dirty="0" smtClean="0">
                <a:latin typeface="Agency FB" panose="020B0503020202020204" pitchFamily="34" charset="0"/>
              </a:rPr>
              <a:t> Deadline.</a:t>
            </a:r>
            <a:br>
              <a:rPr lang="en-US" dirty="0" smtClean="0">
                <a:latin typeface="Agency FB" panose="020B0503020202020204" pitchFamily="34" charset="0"/>
              </a:rPr>
            </a:br>
            <a:endParaRPr lang="en-US" dirty="0" smtClean="0">
              <a:latin typeface="Agency FB" panose="020B0503020202020204" pitchFamily="34" charset="0"/>
            </a:endParaRPr>
          </a:p>
          <a:p>
            <a:r>
              <a:rPr lang="en-US" dirty="0" smtClean="0">
                <a:latin typeface="Agency FB" panose="020B0503020202020204" pitchFamily="34" charset="0"/>
              </a:rPr>
              <a:t>Nursing deadlines differ at every post-secondary school.</a:t>
            </a:r>
          </a:p>
          <a:p>
            <a:pPr marL="0" indent="0">
              <a:buNone/>
            </a:pPr>
            <a:endParaRPr lang="en-US" dirty="0" smtClean="0">
              <a:latin typeface="Agency FB" panose="020B0503020202020204" pitchFamily="34" charset="0"/>
            </a:endParaRPr>
          </a:p>
          <a:p>
            <a:r>
              <a:rPr lang="en-US" dirty="0" smtClean="0">
                <a:solidFill>
                  <a:srgbClr val="002060"/>
                </a:solidFill>
                <a:latin typeface="Agency FB" panose="020B0503020202020204" pitchFamily="34" charset="0"/>
              </a:rPr>
              <a:t>Are you </a:t>
            </a:r>
            <a:r>
              <a:rPr lang="en-US" b="1" dirty="0" smtClean="0">
                <a:solidFill>
                  <a:srgbClr val="002060"/>
                </a:solidFill>
                <a:latin typeface="Agency FB" panose="020B0503020202020204" pitchFamily="34" charset="0"/>
              </a:rPr>
              <a:t>Self Reporting</a:t>
            </a:r>
            <a:r>
              <a:rPr lang="en-US" dirty="0" smtClean="0">
                <a:solidFill>
                  <a:srgbClr val="002060"/>
                </a:solidFill>
                <a:latin typeface="Agency FB" panose="020B0503020202020204" pitchFamily="34" charset="0"/>
              </a:rPr>
              <a:t>? You will see the acronym </a:t>
            </a:r>
            <a:r>
              <a:rPr lang="en-US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SAR</a:t>
            </a:r>
            <a:r>
              <a:rPr lang="en-US" dirty="0" smtClean="0">
                <a:solidFill>
                  <a:srgbClr val="002060"/>
                </a:solidFill>
                <a:latin typeface="Agency FB" panose="020B0503020202020204" pitchFamily="34" charset="0"/>
              </a:rPr>
              <a:t> “</a:t>
            </a:r>
            <a:r>
              <a:rPr lang="en-US" u="sng" dirty="0" smtClean="0">
                <a:solidFill>
                  <a:srgbClr val="002060"/>
                </a:solidFill>
                <a:latin typeface="Agency FB" panose="020B0503020202020204" pitchFamily="34" charset="0"/>
              </a:rPr>
              <a:t>Student Aid Report</a:t>
            </a:r>
            <a:r>
              <a:rPr lang="en-US" dirty="0" smtClean="0">
                <a:solidFill>
                  <a:srgbClr val="002060"/>
                </a:solidFill>
                <a:latin typeface="Agency FB" panose="020B0503020202020204" pitchFamily="34" charset="0"/>
              </a:rPr>
              <a:t>”</a:t>
            </a:r>
          </a:p>
          <a:p>
            <a:r>
              <a:rPr lang="en-US" dirty="0" smtClean="0">
                <a:solidFill>
                  <a:srgbClr val="002060"/>
                </a:solidFill>
                <a:latin typeface="Agency FB" panose="020B0503020202020204" pitchFamily="34" charset="0"/>
              </a:rPr>
              <a:t>If so, you could find your grades in the grade history section on your Skyward account. </a:t>
            </a:r>
            <a:endParaRPr lang="en-US" dirty="0"/>
          </a:p>
        </p:txBody>
      </p:sp>
      <p:pic>
        <p:nvPicPr>
          <p:cNvPr id="4099" name="Picture 3" descr="C:\Documents and Settings\gennaroa\Local Settings\Temporary Internet Files\Content.IE5\W7WIULXO\MCj04375630000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381022"/>
            <a:ext cx="838200" cy="670560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95400"/>
            <a:ext cx="2133600" cy="1911706"/>
          </a:xfrm>
          <a:prstGeom prst="rect">
            <a:avLst/>
          </a:prstGeom>
          <a:effectLst>
            <a:softEdge rad="1651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  <a:ln w="92075">
            <a:solidFill>
              <a:schemeClr val="bg1">
                <a:lumMod val="65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b="1" spc="600" dirty="0" smtClean="0">
                <a:solidFill>
                  <a:srgbClr val="002060"/>
                </a:solidFill>
                <a:latin typeface="Agency FB" panose="020B0503020202020204" pitchFamily="34" charset="0"/>
              </a:rPr>
              <a:t>Financial Aid Night, Oct. 20th</a:t>
            </a:r>
            <a:endParaRPr lang="en-US" b="1" spc="600" dirty="0">
              <a:solidFill>
                <a:srgbClr val="00206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534400" cy="5105400"/>
          </a:xfrm>
          <a:solidFill>
            <a:schemeClr val="bg2"/>
          </a:solidFill>
          <a:ln w="95250">
            <a:solidFill>
              <a:schemeClr val="bg1">
                <a:lumMod val="65000"/>
              </a:schemeClr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en-US" b="1" dirty="0">
                <a:solidFill>
                  <a:srgbClr val="000000"/>
                </a:solidFill>
                <a:latin typeface="Agency FB" panose="020B0503020202020204" pitchFamily="34" charset="0"/>
              </a:rPr>
              <a:t>Do you need help with your FAFSA or have no clue what it is? </a:t>
            </a:r>
            <a:r>
              <a:rPr lang="en-US" b="1" dirty="0">
                <a:solidFill>
                  <a:srgbClr val="800080"/>
                </a:solidFill>
                <a:latin typeface="Agency FB" panose="020B0503020202020204" pitchFamily="34" charset="0"/>
              </a:rPr>
              <a:t/>
            </a:r>
            <a:br>
              <a:rPr lang="en-US" b="1" dirty="0">
                <a:solidFill>
                  <a:srgbClr val="800080"/>
                </a:solidFill>
                <a:latin typeface="Agency FB" panose="020B0503020202020204" pitchFamily="34" charset="0"/>
              </a:rPr>
            </a:br>
            <a:r>
              <a:rPr lang="en-US" b="1" dirty="0">
                <a:solidFill>
                  <a:srgbClr val="800080"/>
                </a:solidFill>
                <a:latin typeface="Agency FB" panose="020B0503020202020204" pitchFamily="34" charset="0"/>
              </a:rPr>
              <a:t>A higher education access partner from PHEAA, Robin Walker, will be hosting a free, virtual financial aid night on </a:t>
            </a:r>
            <a:r>
              <a:rPr lang="en-US" b="1" dirty="0">
                <a:solidFill>
                  <a:srgbClr val="008080"/>
                </a:solidFill>
                <a:latin typeface="Agency FB" panose="020B0503020202020204" pitchFamily="34" charset="0"/>
              </a:rPr>
              <a:t>Tuesday, October 20</a:t>
            </a:r>
            <a:r>
              <a:rPr lang="en-US" b="1" baseline="30000" dirty="0">
                <a:solidFill>
                  <a:srgbClr val="008080"/>
                </a:solidFill>
                <a:latin typeface="Agency FB" panose="020B0503020202020204" pitchFamily="34" charset="0"/>
              </a:rPr>
              <a:t>th</a:t>
            </a:r>
            <a:r>
              <a:rPr lang="en-US" b="1" dirty="0">
                <a:solidFill>
                  <a:srgbClr val="800080"/>
                </a:solidFill>
                <a:latin typeface="Agency FB" panose="020B0503020202020204" pitchFamily="34" charset="0"/>
              </a:rPr>
              <a:t>. The first session will focus on financial aid from </a:t>
            </a:r>
            <a:r>
              <a:rPr lang="en-US" b="1" dirty="0">
                <a:solidFill>
                  <a:srgbClr val="008080"/>
                </a:solidFill>
                <a:latin typeface="Agency FB" panose="020B0503020202020204" pitchFamily="34" charset="0"/>
              </a:rPr>
              <a:t>6PM to 7PM</a:t>
            </a:r>
            <a:r>
              <a:rPr lang="en-US" b="1" dirty="0">
                <a:solidFill>
                  <a:srgbClr val="800080"/>
                </a:solidFill>
                <a:latin typeface="Agency FB" panose="020B0503020202020204" pitchFamily="34" charset="0"/>
              </a:rPr>
              <a:t>. The second session will focus on FAFSA completion from </a:t>
            </a:r>
            <a:r>
              <a:rPr lang="en-US" b="1" dirty="0">
                <a:solidFill>
                  <a:srgbClr val="008080"/>
                </a:solidFill>
                <a:latin typeface="Agency FB" panose="020B0503020202020204" pitchFamily="34" charset="0"/>
              </a:rPr>
              <a:t>7:30-8:30</a:t>
            </a:r>
            <a:r>
              <a:rPr lang="en-US" b="1" dirty="0">
                <a:solidFill>
                  <a:srgbClr val="800080"/>
                </a:solidFill>
                <a:latin typeface="Agency FB" panose="020B0503020202020204" pitchFamily="34" charset="0"/>
              </a:rPr>
              <a:t>. You and a parent/guardian will need your FSA ID for this session. (A video with directions is below this announcement). Please ​email Nina at </a:t>
            </a:r>
            <a:r>
              <a:rPr lang="en-US" b="1" u="sng" dirty="0">
                <a:solidFill>
                  <a:srgbClr val="000000"/>
                </a:solidFill>
                <a:latin typeface="Agency FB" panose="020B0503020202020204" pitchFamily="34" charset="0"/>
                <a:hlinkClick r:id="rId2"/>
              </a:rPr>
              <a:t>HAHSGUIDANCE@HASDK12.ORG</a:t>
            </a:r>
            <a:r>
              <a:rPr lang="en-US" b="1" dirty="0">
                <a:solidFill>
                  <a:srgbClr val="800080"/>
                </a:solidFill>
                <a:latin typeface="Agency FB" panose="020B0503020202020204" pitchFamily="34" charset="0"/>
              </a:rPr>
              <a:t> to register for either or both sessions. </a:t>
            </a:r>
            <a:endParaRPr lang="en-US" b="1" dirty="0" smtClean="0">
              <a:solidFill>
                <a:srgbClr val="800080"/>
              </a:solidFill>
              <a:latin typeface="Agency FB" panose="020B0503020202020204" pitchFamily="34" charset="0"/>
            </a:endParaRPr>
          </a:p>
          <a:p>
            <a:r>
              <a:rPr lang="en-US" b="1" dirty="0" smtClean="0">
                <a:solidFill>
                  <a:srgbClr val="800080"/>
                </a:solidFill>
                <a:latin typeface="Agency FB" panose="020B0503020202020204" pitchFamily="34" charset="0"/>
              </a:rPr>
              <a:t>This </a:t>
            </a:r>
            <a:r>
              <a:rPr lang="en-US" b="1" dirty="0">
                <a:solidFill>
                  <a:srgbClr val="800080"/>
                </a:solidFill>
                <a:latin typeface="Agency FB" panose="020B0503020202020204" pitchFamily="34" charset="0"/>
              </a:rPr>
              <a:t>is a perfect opportunity for you and a parent/guardian to complete your FAFSA for college! </a:t>
            </a:r>
            <a:endParaRPr lang="en-US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98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7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47700"/>
            <a:ext cx="8610600" cy="1143000"/>
          </a:xfrm>
          <a:ln w="88900"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Bauhaus 93" panose="04030905020B02020C02" pitchFamily="82" charset="0"/>
              </a:rPr>
              <a:t>Did you miss the financial aid night? </a:t>
            </a:r>
            <a:endParaRPr lang="en-US" dirty="0">
              <a:latin typeface="Bauhaus 93" panose="04030905020B02020C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438400"/>
            <a:ext cx="8229600" cy="17526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Arial Rounded MT Bold" panose="020F0704030504030204" pitchFamily="34" charset="0"/>
              </a:rPr>
              <a:t>Good news, it was recorded:</a:t>
            </a:r>
          </a:p>
          <a:p>
            <a:pPr marL="0" indent="0">
              <a:buNone/>
            </a:pPr>
            <a:r>
              <a:rPr lang="en-US" dirty="0">
                <a:latin typeface="Arial Rounded MT Bold" panose="020F0704030504030204" pitchFamily="34" charset="0"/>
                <a:hlinkClick r:id="rId2"/>
              </a:rPr>
              <a:t>https://</a:t>
            </a:r>
            <a:r>
              <a:rPr lang="en-US" dirty="0" smtClean="0">
                <a:latin typeface="Arial Rounded MT Bold" panose="020F0704030504030204" pitchFamily="34" charset="0"/>
                <a:hlinkClick r:id="rId2"/>
              </a:rPr>
              <a:t>www.hasdk12.org/Domain/744</a:t>
            </a:r>
            <a:endParaRPr lang="en-US" dirty="0" smtClean="0"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en-US" dirty="0" smtClean="0">
                <a:latin typeface="Arial Rounded MT Bold" panose="020F0704030504030204" pitchFamily="34" charset="0"/>
              </a:rPr>
              <a:t>Password: </a:t>
            </a:r>
            <a:r>
              <a:rPr lang="en-US" dirty="0">
                <a:latin typeface="Arial Rounded MT Bold" panose="020F0704030504030204" pitchFamily="34" charset="0"/>
              </a:rPr>
              <a:t>hZEimmA6 </a:t>
            </a:r>
            <a:endParaRPr lang="en-US" dirty="0" smtClean="0">
              <a:latin typeface="Arial Rounded MT Bold" panose="020F0704030504030204" pitchFamily="34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191000"/>
            <a:ext cx="2752725" cy="2067308"/>
          </a:xfrm>
          <a:prstGeom prst="rect">
            <a:avLst/>
          </a:prstGeom>
          <a:effectLst>
            <a:softEdge rad="165100"/>
          </a:effectLst>
        </p:spPr>
      </p:pic>
    </p:spTree>
    <p:extLst>
      <p:ext uri="{BB962C8B-B14F-4D97-AF65-F5344CB8AC3E}">
        <p14:creationId xmlns:p14="http://schemas.microsoft.com/office/powerpoint/2010/main" val="27248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is the </a:t>
            </a:r>
            <a:r>
              <a:rPr lang="en-US" sz="7200" dirty="0" smtClean="0">
                <a:latin typeface="Gabriola" panose="04040605051002020D02" pitchFamily="82" charset="0"/>
              </a:rPr>
              <a:t>FAFSA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133600"/>
          </a:xfrm>
          <a:solidFill>
            <a:schemeClr val="accent1">
              <a:alpha val="55000"/>
            </a:schemeClr>
          </a:solidFill>
        </p:spPr>
        <p:txBody>
          <a:bodyPr>
            <a:normAutofit lnSpcReduction="10000"/>
          </a:bodyPr>
          <a:lstStyle/>
          <a:p>
            <a:r>
              <a:rPr lang="en-US" sz="6600" dirty="0" smtClean="0"/>
              <a:t>F</a:t>
            </a:r>
            <a:r>
              <a:rPr lang="en-US" dirty="0" smtClean="0"/>
              <a:t>ree </a:t>
            </a:r>
            <a:r>
              <a:rPr lang="en-US" sz="6600" dirty="0"/>
              <a:t>A</a:t>
            </a:r>
            <a:r>
              <a:rPr lang="en-US" dirty="0"/>
              <a:t>pplication for </a:t>
            </a:r>
            <a:r>
              <a:rPr lang="en-US" sz="6000" dirty="0"/>
              <a:t>F</a:t>
            </a:r>
            <a:r>
              <a:rPr lang="en-US" dirty="0"/>
              <a:t>ederal </a:t>
            </a:r>
            <a:r>
              <a:rPr lang="en-US" sz="6000" dirty="0"/>
              <a:t>S</a:t>
            </a:r>
            <a:r>
              <a:rPr lang="en-US" dirty="0"/>
              <a:t>tudent </a:t>
            </a:r>
            <a:r>
              <a:rPr lang="en-US" sz="6000" dirty="0"/>
              <a:t>A</a:t>
            </a:r>
            <a:r>
              <a:rPr lang="en-US" dirty="0"/>
              <a:t>id </a:t>
            </a:r>
            <a:endParaRPr lang="en-US" dirty="0" smtClean="0"/>
          </a:p>
          <a:p>
            <a:r>
              <a:rPr lang="en-US" dirty="0" smtClean="0"/>
              <a:t>(</a:t>
            </a:r>
            <a:r>
              <a:rPr lang="en-US" dirty="0"/>
              <a:t>FAFSA®) form to apply for financial aid for college or graduate school.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33801"/>
            <a:ext cx="6096000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52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1" cy="59435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" y="6096000"/>
            <a:ext cx="9144001" cy="584775"/>
          </a:xfrm>
          <a:prstGeom prst="rect">
            <a:avLst/>
          </a:prstGeom>
          <a:solidFill>
            <a:srgbClr val="00B050">
              <a:alpha val="54000"/>
            </a:srgbClr>
          </a:solidFill>
          <a:ln w="1047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YOU WILL NEED YOUR FAMILIES 2019 W2 TAX STATEMENTS</a:t>
            </a:r>
            <a:endParaRPr lang="en-US" sz="3200" dirty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16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5486400"/>
            <a:ext cx="1244257" cy="76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01257"/>
            <a:ext cx="1879943" cy="1879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" y="838200"/>
            <a:ext cx="8229600" cy="1143000"/>
          </a:xfrm>
        </p:spPr>
        <p:txBody>
          <a:bodyPr/>
          <a:lstStyle/>
          <a:p>
            <a:r>
              <a:rPr lang="en-US" b="1" spc="300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Responsibilities</a:t>
            </a:r>
            <a:endParaRPr lang="en-US" b="1" spc="300" dirty="0">
              <a:solidFill>
                <a:srgbClr val="FF0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828800"/>
            <a:ext cx="9010291" cy="4343400"/>
          </a:xfrm>
          <a:ln w="34925">
            <a:solidFill>
              <a:srgbClr val="C00000"/>
            </a:solidFill>
          </a:ln>
        </p:spPr>
        <p:txBody>
          <a:bodyPr>
            <a:normAutofit fontScale="92500"/>
          </a:bodyPr>
          <a:lstStyle/>
          <a:p>
            <a:r>
              <a:rPr lang="en-US" dirty="0" smtClean="0">
                <a:latin typeface="Agency FB" panose="020B0503020202020204" pitchFamily="34" charset="0"/>
              </a:rPr>
              <a:t>Assuring all credit requirements are met for high school to graduate.</a:t>
            </a:r>
          </a:p>
          <a:p>
            <a:r>
              <a:rPr lang="en-US" dirty="0" smtClean="0">
                <a:latin typeface="Agency FB" panose="020B0503020202020204" pitchFamily="34" charset="0"/>
              </a:rPr>
              <a:t>Obtaining 28 credits </a:t>
            </a:r>
            <a:br>
              <a:rPr lang="en-US" dirty="0" smtClean="0">
                <a:latin typeface="Agency FB" panose="020B0503020202020204" pitchFamily="34" charset="0"/>
              </a:rPr>
            </a:br>
            <a:r>
              <a:rPr lang="en-US" b="1" dirty="0" smtClean="0">
                <a:solidFill>
                  <a:srgbClr val="0070C0"/>
                </a:solidFill>
                <a:latin typeface="Agency FB" panose="020B0503020202020204" pitchFamily="34" charset="0"/>
              </a:rPr>
              <a:t>4 Mathematics, 4 English/ELD, 4 Social Studies, 4 Sciences, 2 PE</a:t>
            </a:r>
          </a:p>
          <a:p>
            <a:r>
              <a:rPr lang="en-US" b="1" dirty="0">
                <a:solidFill>
                  <a:srgbClr val="0070C0"/>
                </a:solidFill>
                <a:latin typeface="Agency FB" panose="020B0503020202020204" pitchFamily="34" charset="0"/>
              </a:rPr>
              <a:t>&amp;</a:t>
            </a:r>
            <a:r>
              <a:rPr lang="en-US" b="1" dirty="0" smtClean="0">
                <a:solidFill>
                  <a:srgbClr val="0070C0"/>
                </a:solidFill>
                <a:latin typeface="Agency FB" panose="020B0503020202020204" pitchFamily="34" charset="0"/>
              </a:rPr>
              <a:t> 10 Electives/Languages</a:t>
            </a:r>
            <a:endParaRPr lang="en-US" dirty="0" smtClean="0">
              <a:latin typeface="Agency FB" panose="020B0503020202020204" pitchFamily="34" charset="0"/>
            </a:endParaRPr>
          </a:p>
          <a:p>
            <a:r>
              <a:rPr lang="en-US" dirty="0" smtClean="0">
                <a:latin typeface="Agency FB" panose="020B0503020202020204" pitchFamily="34" charset="0"/>
              </a:rPr>
              <a:t>Making sure you meet the requirements for the college and deadlines.</a:t>
            </a:r>
          </a:p>
          <a:p>
            <a:r>
              <a:rPr lang="en-US" dirty="0" smtClean="0">
                <a:latin typeface="Agency FB" panose="020B0503020202020204" pitchFamily="34" charset="0"/>
              </a:rPr>
              <a:t>Apply as early as possible.</a:t>
            </a:r>
          </a:p>
          <a:p>
            <a:r>
              <a:rPr lang="en-US" dirty="0" smtClean="0">
                <a:latin typeface="Agency FB" panose="020B0503020202020204" pitchFamily="34" charset="0"/>
              </a:rPr>
              <a:t>Some colleges will expect at least 2-3 years of a language on your transcript. 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9144000" cy="7086600"/>
          </a:xfrm>
        </p:spPr>
      </p:pic>
    </p:spTree>
    <p:extLst>
      <p:ext uri="{BB962C8B-B14F-4D97-AF65-F5344CB8AC3E}">
        <p14:creationId xmlns:p14="http://schemas.microsoft.com/office/powerpoint/2010/main" val="420908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-685800"/>
            <a:ext cx="2412627" cy="33912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78532"/>
            <a:ext cx="8229600" cy="1143000"/>
          </a:xfrm>
        </p:spPr>
        <p:txBody>
          <a:bodyPr/>
          <a:lstStyle/>
          <a:p>
            <a:r>
              <a:rPr lang="en-US" b="1" spc="300" dirty="0" smtClean="0">
                <a:latin typeface="Agency FB" panose="020B0503020202020204" pitchFamily="34" charset="0"/>
              </a:rPr>
              <a:t>SELECTING A COLLEGE</a:t>
            </a:r>
            <a:endParaRPr lang="en-US" b="1" spc="300" dirty="0">
              <a:latin typeface="Agency FB" panose="020B0503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711437"/>
          </a:xfrm>
          <a:solidFill>
            <a:srgbClr val="00B0F0">
              <a:alpha val="35000"/>
            </a:srgbClr>
          </a:solidFill>
          <a:ln w="127000">
            <a:solidFill>
              <a:srgbClr val="002060"/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>
                <a:latin typeface="Agency FB" panose="020B0503020202020204" pitchFamily="34" charset="0"/>
              </a:rPr>
              <a:t>	Major / Do they have what you are looking for?</a:t>
            </a:r>
          </a:p>
          <a:p>
            <a:pPr marL="0" indent="0">
              <a:buNone/>
            </a:pPr>
            <a:r>
              <a:rPr lang="en-US" dirty="0" smtClean="0">
                <a:latin typeface="Agency FB" panose="020B0503020202020204" pitchFamily="34" charset="0"/>
              </a:rPr>
              <a:t>	Location / Distance</a:t>
            </a:r>
          </a:p>
          <a:p>
            <a:pPr marL="0" indent="0">
              <a:buNone/>
            </a:pPr>
            <a:r>
              <a:rPr lang="en-US" dirty="0" smtClean="0">
                <a:latin typeface="Agency FB" panose="020B0503020202020204" pitchFamily="34" charset="0"/>
              </a:rPr>
              <a:t>	Cost </a:t>
            </a:r>
            <a:r>
              <a:rPr lang="en-US" dirty="0">
                <a:latin typeface="Agency FB" panose="020B0503020202020204" pitchFamily="34" charset="0"/>
              </a:rPr>
              <a:t>/</a:t>
            </a:r>
            <a:r>
              <a:rPr lang="en-US" dirty="0" smtClean="0">
                <a:latin typeface="Agency FB" panose="020B0503020202020204" pitchFamily="34" charset="0"/>
              </a:rPr>
              <a:t> Schools range from $2,500 to $60,000 per yr.</a:t>
            </a:r>
          </a:p>
          <a:p>
            <a:pPr marL="0" indent="0">
              <a:buNone/>
            </a:pPr>
            <a:r>
              <a:rPr lang="en-US" dirty="0" smtClean="0">
                <a:latin typeface="Agency FB" panose="020B0503020202020204" pitchFamily="34" charset="0"/>
              </a:rPr>
              <a:t>	Academic Criteria</a:t>
            </a:r>
          </a:p>
          <a:p>
            <a:pPr marL="0" indent="0">
              <a:buNone/>
            </a:pPr>
            <a:r>
              <a:rPr lang="en-US" dirty="0" smtClean="0">
                <a:latin typeface="Agency FB" panose="020B0503020202020204" pitchFamily="34" charset="0"/>
              </a:rPr>
              <a:t>	Size</a:t>
            </a:r>
          </a:p>
        </p:txBody>
      </p:sp>
      <p:pic>
        <p:nvPicPr>
          <p:cNvPr id="2051" name="Picture 3" descr="C:\Documents and Settings\gennaroa\Local Settings\Temporary Internet Files\Content.IE5\PL0XS6OF\MCj04419020000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3429000"/>
            <a:ext cx="990600" cy="865578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890" y="4471569"/>
            <a:ext cx="2508756" cy="18891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rgbClr val="00B050"/>
                </a:solidFill>
                <a:latin typeface="Agency FB" panose="020B0503020202020204" pitchFamily="34" charset="0"/>
              </a:rPr>
              <a:t>    $</a:t>
            </a:r>
            <a:r>
              <a:rPr lang="en-US" sz="5400" dirty="0" err="1" smtClean="0">
                <a:solidFill>
                  <a:srgbClr val="00B050"/>
                </a:solidFill>
                <a:latin typeface="Agency FB" panose="020B0503020202020204" pitchFamily="34" charset="0"/>
              </a:rPr>
              <a:t>cholarships</a:t>
            </a:r>
            <a:r>
              <a:rPr lang="en-US" sz="5400" dirty="0" smtClean="0">
                <a:solidFill>
                  <a:srgbClr val="00B050"/>
                </a:solidFill>
                <a:latin typeface="Agency FB" panose="020B0503020202020204" pitchFamily="34" charset="0"/>
              </a:rPr>
              <a:t> </a:t>
            </a:r>
            <a:endParaRPr lang="en-US" sz="5400" dirty="0">
              <a:solidFill>
                <a:srgbClr val="00B05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6002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Agency FB" panose="020B0503020202020204" pitchFamily="34" charset="0"/>
              </a:rPr>
              <a:t>Listen for announcements</a:t>
            </a:r>
          </a:p>
          <a:p>
            <a:r>
              <a:rPr lang="en-US" dirty="0" smtClean="0">
                <a:latin typeface="Agency FB" panose="020B0503020202020204" pitchFamily="34" charset="0"/>
              </a:rPr>
              <a:t>www.fastweb.com</a:t>
            </a:r>
          </a:p>
          <a:p>
            <a:pPr marL="0" indent="0">
              <a:buNone/>
            </a:pPr>
            <a:r>
              <a:rPr lang="en-US" dirty="0" smtClean="0">
                <a:latin typeface="Agency FB" panose="020B0503020202020204" pitchFamily="34" charset="0"/>
              </a:rPr>
              <a:t>    www.choices360.com</a:t>
            </a:r>
          </a:p>
          <a:p>
            <a:pPr>
              <a:buNone/>
            </a:pPr>
            <a:r>
              <a:rPr lang="en-US" dirty="0" smtClean="0">
                <a:latin typeface="Agency FB" panose="020B0503020202020204" pitchFamily="34" charset="0"/>
              </a:rPr>
              <a:t>	www.questbridge.org</a:t>
            </a:r>
          </a:p>
          <a:p>
            <a:r>
              <a:rPr lang="en-US" dirty="0" smtClean="0">
                <a:latin typeface="Agency FB" panose="020B0503020202020204" pitchFamily="34" charset="0"/>
              </a:rPr>
              <a:t>Guidance office</a:t>
            </a:r>
          </a:p>
          <a:p>
            <a:r>
              <a:rPr lang="en-US" dirty="0" smtClean="0">
                <a:latin typeface="Agency FB" panose="020B0503020202020204" pitchFamily="34" charset="0"/>
              </a:rPr>
              <a:t>Standard Speaker</a:t>
            </a:r>
          </a:p>
          <a:p>
            <a:r>
              <a:rPr lang="en-US" dirty="0" smtClean="0">
                <a:latin typeface="Agency FB" panose="020B0503020202020204" pitchFamily="34" charset="0"/>
              </a:rPr>
              <a:t>HAHS website</a:t>
            </a:r>
          </a:p>
          <a:p>
            <a:r>
              <a:rPr lang="en-US" dirty="0">
                <a:latin typeface="Agency FB" panose="020B0503020202020204" pitchFamily="34" charset="0"/>
                <a:hlinkClick r:id="rId2"/>
              </a:rPr>
              <a:t>https://</a:t>
            </a:r>
            <a:r>
              <a:rPr lang="en-US" dirty="0" smtClean="0">
                <a:latin typeface="Agency FB" panose="020B0503020202020204" pitchFamily="34" charset="0"/>
                <a:hlinkClick r:id="rId2"/>
              </a:rPr>
              <a:t>www.hasdk12.org/Page/26433</a:t>
            </a:r>
            <a:endParaRPr lang="en-US" dirty="0" smtClean="0">
              <a:latin typeface="Agency FB" panose="020B0503020202020204" pitchFamily="34" charset="0"/>
            </a:endParaRPr>
          </a:p>
          <a:p>
            <a:endParaRPr lang="en-US" dirty="0" smtClean="0">
              <a:latin typeface="Agency FB" panose="020B0503020202020204" pitchFamily="34" charset="0"/>
            </a:endParaRPr>
          </a:p>
          <a:p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5" name="Picture 8" descr="C:\Documents and Settings\gennaroa\Local Settings\Temporary Internet Files\Content.IE5\35DU63U6\MPj04384790000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73211"/>
            <a:ext cx="1695739" cy="14269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572904"/>
            <a:ext cx="3247672" cy="18305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585972"/>
            <a:ext cx="2681464" cy="18569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24200" y="2819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CC"/>
                </a:solidFill>
                <a:latin typeface="Agency FB" panose="020B0503020202020204" pitchFamily="34" charset="0"/>
              </a:rPr>
              <a:t>Example </a:t>
            </a:r>
            <a:br>
              <a:rPr lang="en-US" sz="3200" dirty="0" smtClean="0">
                <a:solidFill>
                  <a:srgbClr val="0000CC"/>
                </a:solidFill>
                <a:latin typeface="Agency FB" panose="020B0503020202020204" pitchFamily="34" charset="0"/>
              </a:rPr>
            </a:br>
            <a:r>
              <a:rPr lang="en-US" sz="3200" dirty="0" smtClean="0">
                <a:solidFill>
                  <a:srgbClr val="0000CC"/>
                </a:solidFill>
                <a:latin typeface="Agency FB" panose="020B0503020202020204" pitchFamily="34" charset="0"/>
              </a:rPr>
              <a:t>$</a:t>
            </a:r>
            <a:r>
              <a:rPr lang="en-US" sz="3200" dirty="0" err="1" smtClean="0">
                <a:solidFill>
                  <a:srgbClr val="0000CC"/>
                </a:solidFill>
                <a:latin typeface="Agency FB" panose="020B0503020202020204" pitchFamily="34" charset="0"/>
              </a:rPr>
              <a:t>cholarship</a:t>
            </a:r>
            <a:endParaRPr lang="en-US" sz="3200" dirty="0">
              <a:solidFill>
                <a:srgbClr val="0000CC"/>
              </a:solidFill>
              <a:latin typeface="Agency FB" panose="020B0503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42620"/>
            <a:ext cx="7391400" cy="68618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" y="-122695"/>
            <a:ext cx="1600319" cy="160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88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gennaroa\Local Settings\Temporary Internet Files\Content.IE5\SKID7HC7\MPj0438767000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274638"/>
            <a:ext cx="1550074" cy="1046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gency FB" panose="020B0503020202020204" pitchFamily="34" charset="0"/>
              </a:rPr>
              <a:t>State and Federal Aid </a:t>
            </a:r>
            <a:endParaRPr lang="en-US" b="1" dirty="0">
              <a:latin typeface="Agency FB" panose="020B0503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525963"/>
          </a:xfrm>
          <a:ln>
            <a:solidFill>
              <a:srgbClr val="C00000"/>
            </a:solidFill>
          </a:ln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Agency FB" panose="020B0503020202020204" pitchFamily="34" charset="0"/>
              </a:rPr>
              <a:t>You can apply for </a:t>
            </a:r>
            <a:r>
              <a:rPr lang="en-US" b="1" dirty="0" smtClean="0">
                <a:latin typeface="Agency FB" panose="020B0503020202020204" pitchFamily="34" charset="0"/>
              </a:rPr>
              <a:t>PHEAA</a:t>
            </a:r>
            <a:r>
              <a:rPr lang="en-US" dirty="0" smtClean="0">
                <a:latin typeface="Agency FB" panose="020B0503020202020204" pitchFamily="34" charset="0"/>
              </a:rPr>
              <a:t> (State) and </a:t>
            </a:r>
            <a:r>
              <a:rPr lang="en-US" b="1" dirty="0" smtClean="0">
                <a:latin typeface="Agency FB" panose="020B0503020202020204" pitchFamily="34" charset="0"/>
              </a:rPr>
              <a:t>Pell</a:t>
            </a:r>
            <a:r>
              <a:rPr lang="en-US" dirty="0" smtClean="0">
                <a:latin typeface="Agency FB" panose="020B0503020202020204" pitchFamily="34" charset="0"/>
              </a:rPr>
              <a:t> (US </a:t>
            </a:r>
            <a:r>
              <a:rPr lang="en-US" dirty="0" err="1" smtClean="0">
                <a:latin typeface="Agency FB" panose="020B0503020202020204" pitchFamily="34" charset="0"/>
              </a:rPr>
              <a:t>Govt</a:t>
            </a:r>
            <a:r>
              <a:rPr lang="en-US" dirty="0" smtClean="0">
                <a:latin typeface="Agency FB" panose="020B0503020202020204" pitchFamily="34" charset="0"/>
              </a:rPr>
              <a:t>) Grants after October 1</a:t>
            </a:r>
            <a:r>
              <a:rPr lang="en-US" baseline="30000" dirty="0" smtClean="0">
                <a:latin typeface="Agency FB" panose="020B0503020202020204" pitchFamily="34" charset="0"/>
              </a:rPr>
              <a:t>st</a:t>
            </a:r>
            <a:r>
              <a:rPr lang="en-US" dirty="0" smtClean="0">
                <a:latin typeface="Agency FB" panose="020B0503020202020204" pitchFamily="34" charset="0"/>
              </a:rPr>
              <a:t> 2020.</a:t>
            </a:r>
            <a:r>
              <a:rPr lang="en-US" b="1" dirty="0">
                <a:latin typeface="Agency FB" panose="020B0503020202020204" pitchFamily="34" charset="0"/>
              </a:rPr>
              <a:t> </a:t>
            </a:r>
            <a:r>
              <a:rPr lang="en-US" b="1" dirty="0" smtClean="0">
                <a:latin typeface="Agency FB" panose="020B0503020202020204" pitchFamily="34" charset="0"/>
              </a:rPr>
              <a:t>.</a:t>
            </a:r>
          </a:p>
          <a:p>
            <a:endParaRPr lang="en-US" b="1" dirty="0">
              <a:latin typeface="Agency FB" panose="020B0503020202020204" pitchFamily="34" charset="0"/>
            </a:endParaRPr>
          </a:p>
          <a:p>
            <a:r>
              <a:rPr lang="en-US" b="1" dirty="0" smtClean="0">
                <a:latin typeface="Agency FB" panose="020B0503020202020204" pitchFamily="34" charset="0"/>
              </a:rPr>
              <a:t>Create </a:t>
            </a:r>
            <a:r>
              <a:rPr lang="en-US" b="1" dirty="0">
                <a:latin typeface="Agency FB" panose="020B0503020202020204" pitchFamily="34" charset="0"/>
              </a:rPr>
              <a:t>a FSA ID. </a:t>
            </a:r>
            <a:r>
              <a:rPr lang="en-US" dirty="0">
                <a:latin typeface="Agency FB" panose="020B0503020202020204" pitchFamily="34" charset="0"/>
              </a:rPr>
              <a:t>You can do this before applying for FAFSA. Having this ID is the only way to access your data online. </a:t>
            </a:r>
            <a:r>
              <a:rPr lang="en-US" dirty="0" smtClean="0">
                <a:latin typeface="Agency FB" panose="020B0503020202020204" pitchFamily="34" charset="0"/>
              </a:rPr>
              <a:t>(You and a parent/guardian will need a FSA ID).</a:t>
            </a:r>
            <a:endParaRPr lang="en-US" dirty="0">
              <a:latin typeface="Agency FB" panose="020B0503020202020204" pitchFamily="34" charset="0"/>
            </a:endParaRPr>
          </a:p>
          <a:p>
            <a:endParaRPr lang="en-US" dirty="0" smtClean="0">
              <a:latin typeface="Agency FB" panose="020B0503020202020204" pitchFamily="34" charset="0"/>
            </a:endParaRPr>
          </a:p>
          <a:p>
            <a:r>
              <a:rPr lang="en-US" dirty="0" smtClean="0">
                <a:latin typeface="Agency FB" panose="020B0503020202020204" pitchFamily="34" charset="0"/>
              </a:rPr>
              <a:t>Acquire your FAFSA application and FSA ID on: </a:t>
            </a:r>
            <a:r>
              <a:rPr lang="en-US" dirty="0" smtClean="0">
                <a:latin typeface="Agency FB" panose="020B0503020202020204" pitchFamily="34" charset="0"/>
                <a:hlinkClick r:id="rId3"/>
              </a:rPr>
              <a:t>https://studentaid.gov/</a:t>
            </a:r>
            <a:endParaRPr lang="en-US" sz="4000" b="1" dirty="0" smtClean="0">
              <a:latin typeface="Agency FB" panose="020B0503020202020204" pitchFamily="34" charset="0"/>
            </a:endParaRPr>
          </a:p>
          <a:p>
            <a:endParaRPr lang="en-US" sz="4000" dirty="0" smtClean="0">
              <a:latin typeface="Agency FB" panose="020B0503020202020204" pitchFamily="34" charset="0"/>
            </a:endParaRPr>
          </a:p>
        </p:txBody>
      </p:sp>
      <p:pic>
        <p:nvPicPr>
          <p:cNvPr id="2051" name="Picture 3" descr="C:\Documents and Settings\gennaroa\Local Settings\Temporary Internet Files\Content.IE5\PL0XS6OF\MCj04374150000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5575" y="-78121"/>
            <a:ext cx="2156612" cy="1906921"/>
          </a:xfrm>
          <a:prstGeom prst="rect">
            <a:avLst/>
          </a:prstGeom>
          <a:noFill/>
        </p:spPr>
      </p:pic>
      <p:sp>
        <p:nvSpPr>
          <p:cNvPr id="4" name="AutoShape 2" descr="Image result for fafs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>
            <a:alpha val="4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b="1" u="sng" dirty="0" smtClean="0">
                <a:solidFill>
                  <a:srgbClr val="00B050"/>
                </a:solidFill>
                <a:latin typeface="Algerian" panose="04020705040A02060702" pitchFamily="82" charset="0"/>
              </a:rPr>
              <a:t>Personal Email</a:t>
            </a:r>
            <a:endParaRPr lang="en-US" b="1" u="sng" dirty="0">
              <a:solidFill>
                <a:srgbClr val="00B050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8862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 smtClean="0">
                <a:latin typeface="Agency FB" panose="020B0503020202020204" pitchFamily="34" charset="0"/>
              </a:rPr>
              <a:t>Do not use your high school email when entering an email for college applications and the FAFSA.  </a:t>
            </a:r>
          </a:p>
          <a:p>
            <a:r>
              <a:rPr lang="en-US" dirty="0" smtClean="0">
                <a:latin typeface="Agency FB" panose="020B0503020202020204" pitchFamily="34" charset="0"/>
              </a:rPr>
              <a:t>Your incoming messages may be blocked by our school, since it would be an outside email. </a:t>
            </a:r>
          </a:p>
          <a:p>
            <a:r>
              <a:rPr lang="en-US" dirty="0" smtClean="0">
                <a:latin typeface="Agency FB" panose="020B0503020202020204" pitchFamily="34" charset="0"/>
              </a:rPr>
              <a:t>You should use a personal email that you check frequently. </a:t>
            </a:r>
          </a:p>
          <a:p>
            <a:r>
              <a:rPr lang="en-US" dirty="0" smtClean="0">
                <a:latin typeface="Agency FB" panose="020B0503020202020204" pitchFamily="34" charset="0"/>
              </a:rPr>
              <a:t>Make it formal. </a:t>
            </a:r>
            <a:endParaRPr lang="en-US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96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1447800"/>
            <a:ext cx="9229363" cy="830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835" y="5029200"/>
            <a:ext cx="8443692" cy="1524132"/>
          </a:xfrm>
          <a:prstGeom prst="rect">
            <a:avLst/>
          </a:prstGeom>
          <a:noFill/>
          <a:ln w="168275" cmpd="thickThin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8892041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B0F0">
              <a:alpha val="43000"/>
            </a:srgbClr>
          </a:solidFill>
        </p:spPr>
        <p:txBody>
          <a:bodyPr/>
          <a:lstStyle/>
          <a:p>
            <a:r>
              <a:rPr lang="en-US" dirty="0" smtClean="0">
                <a:latin typeface="Algerian" panose="04020705040A02060702" pitchFamily="82" charset="0"/>
              </a:rPr>
              <a:t>Not sure what to study? </a:t>
            </a:r>
            <a:endParaRPr lang="en-US" dirty="0">
              <a:latin typeface="Algerian" panose="04020705040A020607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200400"/>
          </a:xfrm>
          <a:solidFill>
            <a:schemeClr val="bg1"/>
          </a:solidFill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https://www.mynextmove.org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/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Take an inventory that matches your interests to careers.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Updated by the U.S Department of Labor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089" y="4267200"/>
            <a:ext cx="2590800" cy="25908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80270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0" name="Picture 34" descr="Image result for triangle tech p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844" y="3404786"/>
            <a:ext cx="1216025" cy="112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4" name="Picture 28" descr="Image result for lcc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604765"/>
            <a:ext cx="1181355" cy="96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2" name="Picture 26" descr="Image result for lehigh universit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3514726"/>
            <a:ext cx="1781175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43" y="5667171"/>
            <a:ext cx="1674457" cy="111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039" y="4723781"/>
            <a:ext cx="2356322" cy="1242979"/>
          </a:xfrm>
          <a:prstGeom prst="rect">
            <a:avLst/>
          </a:prstGeom>
        </p:spPr>
      </p:pic>
      <p:pic>
        <p:nvPicPr>
          <p:cNvPr id="4106" name="Picture 10" descr="Image result for PA colleges Logo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28" y="1449529"/>
            <a:ext cx="1286472" cy="96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PA colleges Logo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508271"/>
            <a:ext cx="2286000" cy="122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50089" y="590550"/>
            <a:ext cx="1657350" cy="1657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172" y="4197328"/>
            <a:ext cx="5588631" cy="41846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Autofit/>
          </a:bodyPr>
          <a:lstStyle/>
          <a:p>
            <a:r>
              <a:rPr lang="en-US" sz="6600" b="1" dirty="0" smtClean="0">
                <a:latin typeface="Agency FB" panose="020B0503020202020204" pitchFamily="34" charset="0"/>
              </a:rPr>
              <a:t>Location</a:t>
            </a:r>
            <a:endParaRPr lang="en-US" sz="6600" b="1" dirty="0">
              <a:latin typeface="Agency FB" panose="020B0503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914400"/>
            <a:ext cx="6019800" cy="2895600"/>
          </a:xfrm>
          <a:noFill/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>
                <a:latin typeface="Agency FB" panose="020B0503020202020204" pitchFamily="34" charset="0"/>
              </a:rPr>
              <a:t>	How far away?</a:t>
            </a:r>
          </a:p>
          <a:p>
            <a:pPr marL="0" indent="0">
              <a:buNone/>
            </a:pPr>
            <a:r>
              <a:rPr lang="en-US" dirty="0" smtClean="0">
                <a:latin typeface="Agency FB" panose="020B0503020202020204" pitchFamily="34" charset="0"/>
              </a:rPr>
              <a:t>	How far away does my family want me?</a:t>
            </a:r>
          </a:p>
          <a:p>
            <a:pPr marL="0" indent="0">
              <a:buNone/>
            </a:pPr>
            <a:r>
              <a:rPr lang="en-US" dirty="0" smtClean="0">
                <a:latin typeface="Agency FB" panose="020B0503020202020204" pitchFamily="34" charset="0"/>
              </a:rPr>
              <a:t>	PA has many great colleges.</a:t>
            </a:r>
          </a:p>
          <a:p>
            <a:pPr marL="0" indent="0">
              <a:buNone/>
            </a:pPr>
            <a:r>
              <a:rPr lang="en-US" dirty="0" smtClean="0">
                <a:latin typeface="Agency FB" panose="020B0503020202020204" pitchFamily="34" charset="0"/>
              </a:rPr>
              <a:t>	Out of state tuition is usually doubled.</a:t>
            </a:r>
          </a:p>
          <a:p>
            <a:pPr marL="0" indent="0">
              <a:buNone/>
            </a:pPr>
            <a:r>
              <a:rPr lang="en-US" dirty="0" smtClean="0">
                <a:latin typeface="Agency FB" panose="020B0503020202020204" pitchFamily="34" charset="0"/>
              </a:rPr>
              <a:t>	Laundry… Cooking ?!?!</a:t>
            </a:r>
          </a:p>
        </p:txBody>
      </p:sp>
      <p:sp>
        <p:nvSpPr>
          <p:cNvPr id="5" name="AutoShape 2" descr="Image result for PA colleges Log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71815" y="205972"/>
            <a:ext cx="1828800" cy="594128"/>
          </a:xfrm>
          <a:prstGeom prst="rect">
            <a:avLst/>
          </a:prstGeom>
        </p:spPr>
      </p:pic>
      <p:pic>
        <p:nvPicPr>
          <p:cNvPr id="4100" name="Picture 4" descr="Related imag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975" y="1174771"/>
            <a:ext cx="2740025" cy="168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mage result for PA colleges Logo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204891"/>
            <a:ext cx="1139825" cy="119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Image result for PA colleges Logo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582464"/>
            <a:ext cx="1781175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Image result for PA colleges Logo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4724401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Image result for PA colleges Logo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7" y="2556308"/>
            <a:ext cx="1278033" cy="99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18" descr="Image result for bloomsbur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30" descr="Image result for east stroudsburg university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36240" y="4761334"/>
            <a:ext cx="1003011" cy="1323975"/>
          </a:xfrm>
          <a:prstGeom prst="rect">
            <a:avLst/>
          </a:prstGeom>
        </p:spPr>
      </p:pic>
      <p:sp>
        <p:nvSpPr>
          <p:cNvPr id="14" name="AutoShape 32" descr="Image result for lincoln tech pa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874246" y="3200119"/>
            <a:ext cx="985836" cy="985836"/>
          </a:xfrm>
          <a:prstGeom prst="rect">
            <a:avLst/>
          </a:prstGeom>
        </p:spPr>
      </p:pic>
      <p:sp>
        <p:nvSpPr>
          <p:cNvPr id="16" name="AutoShape 38" descr="Image result for temple college pa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86716" y="5886820"/>
            <a:ext cx="791608" cy="8966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66800" y="0"/>
            <a:ext cx="32766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724400" y="0"/>
            <a:ext cx="3276600" cy="838200"/>
          </a:xfrm>
          <a:prstGeom prst="rect">
            <a:avLst/>
          </a:prstGeom>
          <a:solidFill>
            <a:srgbClr val="7030A0">
              <a:alpha val="6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66800" y="144959"/>
            <a:ext cx="35052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4 YR College</a:t>
            </a:r>
            <a:endParaRPr lang="en-US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88729" y="144959"/>
            <a:ext cx="304314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 YR College</a:t>
            </a:r>
            <a:endParaRPr lang="en-US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2438400" y="838200"/>
            <a:ext cx="990600" cy="69473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63627" y="609600"/>
            <a:ext cx="3555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5875">
                  <a:solidFill>
                    <a:srgbClr val="FFFF00"/>
                  </a:solidFill>
                </a:ln>
                <a:solidFill>
                  <a:schemeClr val="accent3"/>
                </a:solidFill>
              </a:rPr>
              <a:t>LEAD       TO</a:t>
            </a:r>
            <a:endParaRPr lang="en-US" sz="5400" b="1" cap="none" spc="0" dirty="0">
              <a:ln w="15875">
                <a:solidFill>
                  <a:srgbClr val="FFFF00"/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68954" y="600670"/>
            <a:ext cx="350824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chemeClr val="accent3"/>
                </a:solidFill>
              </a:rPr>
              <a:t>LEAD     TO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6172200" y="838200"/>
            <a:ext cx="990600" cy="67687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129142" y="1219200"/>
            <a:ext cx="168667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gency FB" panose="020B0503020202020204" pitchFamily="34" charset="0"/>
              </a:rPr>
              <a:t>Bachelor</a:t>
            </a:r>
            <a:br>
              <a:rPr lang="en-US" sz="36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gency FB" panose="020B0503020202020204" pitchFamily="34" charset="0"/>
              </a:rPr>
            </a:br>
            <a:r>
              <a:rPr lang="en-US" sz="36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gency FB" panose="020B0503020202020204" pitchFamily="34" charset="0"/>
              </a:rPr>
              <a:t>Master</a:t>
            </a:r>
            <a:br>
              <a:rPr lang="en-US" sz="36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gency FB" panose="020B0503020202020204" pitchFamily="34" charset="0"/>
              </a:rPr>
            </a:br>
            <a:r>
              <a:rPr lang="en-US" sz="36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gency FB" panose="020B0503020202020204" pitchFamily="34" charset="0"/>
              </a:rPr>
              <a:t>Doctoral </a:t>
            </a:r>
            <a:endParaRPr lang="en-US" sz="3600" b="1" cap="none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  <a:latin typeface="Agency FB" panose="020B0503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41653" y="1219200"/>
            <a:ext cx="212269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gency FB" panose="020B0503020202020204" pitchFamily="34" charset="0"/>
              </a:rPr>
              <a:t>Associate</a:t>
            </a:r>
          </a:p>
          <a:p>
            <a:pPr algn="ctr"/>
            <a:r>
              <a:rPr lang="en-US" sz="4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gency FB" panose="020B0503020202020204" pitchFamily="34" charset="0"/>
              </a:rPr>
              <a:t>Certificate</a:t>
            </a:r>
            <a:endParaRPr lang="en-US" sz="4000" b="1" cap="none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  <a:latin typeface="Agency FB" panose="020B0503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2400" y="2819400"/>
            <a:ext cx="4191000" cy="15081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fontAlgn="base"/>
            <a:r>
              <a:rPr lang="en-US" sz="3200" b="1" dirty="0" smtClean="0">
                <a:solidFill>
                  <a:srgbClr val="0000CC"/>
                </a:solidFill>
                <a:latin typeface="Agency FB" panose="020B0503020202020204" pitchFamily="34" charset="0"/>
              </a:rPr>
              <a:t>Liberal Arts College</a:t>
            </a:r>
            <a:r>
              <a:rPr lang="en-US" dirty="0" smtClean="0">
                <a:solidFill>
                  <a:srgbClr val="0000CC"/>
                </a:solidFill>
                <a:latin typeface="Agency FB" panose="020B0503020202020204" pitchFamily="34" charset="0"/>
              </a:rPr>
              <a:t/>
            </a:r>
            <a:br>
              <a:rPr lang="en-US" dirty="0" smtClean="0">
                <a:solidFill>
                  <a:srgbClr val="0000CC"/>
                </a:solidFill>
                <a:latin typeface="Agency FB" panose="020B0503020202020204" pitchFamily="34" charset="0"/>
              </a:rPr>
            </a:br>
            <a:r>
              <a:rPr lang="en-US" sz="2000" b="1" dirty="0">
                <a:solidFill>
                  <a:srgbClr val="0000CC"/>
                </a:solidFill>
                <a:latin typeface="Agency FB" panose="020B0503020202020204" pitchFamily="34" charset="0"/>
              </a:rPr>
              <a:t>Literature, History, Languages, Math and Life Sciences. </a:t>
            </a:r>
            <a:r>
              <a:rPr lang="en-US" sz="2000" b="1" dirty="0" smtClean="0">
                <a:solidFill>
                  <a:srgbClr val="0000CC"/>
                </a:solidFill>
                <a:latin typeface="Agency FB" panose="020B0503020202020204" pitchFamily="34" charset="0"/>
              </a:rPr>
              <a:t>Most </a:t>
            </a:r>
            <a:r>
              <a:rPr lang="en-US" sz="2000" b="1" dirty="0">
                <a:solidFill>
                  <a:srgbClr val="0000CC"/>
                </a:solidFill>
                <a:latin typeface="Agency FB" panose="020B0503020202020204" pitchFamily="34" charset="0"/>
              </a:rPr>
              <a:t>are </a:t>
            </a:r>
            <a:r>
              <a:rPr lang="en-US" sz="2000" b="1" dirty="0" smtClean="0">
                <a:solidFill>
                  <a:srgbClr val="0000CC"/>
                </a:solidFill>
                <a:latin typeface="Agency FB" panose="020B0503020202020204" pitchFamily="34" charset="0"/>
              </a:rPr>
              <a:t>private and may cost more</a:t>
            </a:r>
            <a:r>
              <a:rPr lang="en-US" b="1" dirty="0" smtClean="0">
                <a:solidFill>
                  <a:srgbClr val="0000CC"/>
                </a:solidFill>
                <a:latin typeface="Agency FB" panose="020B0503020202020204" pitchFamily="34" charset="0"/>
              </a:rPr>
              <a:t>.</a:t>
            </a:r>
            <a:endParaRPr lang="en-US" b="1" dirty="0">
              <a:solidFill>
                <a:srgbClr val="0000CC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2400" y="4275171"/>
            <a:ext cx="4191001" cy="187743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fontAlgn="base"/>
            <a:r>
              <a:rPr lang="en-US" sz="3600" b="1" dirty="0">
                <a:solidFill>
                  <a:srgbClr val="0000CC"/>
                </a:solidFill>
                <a:latin typeface="Agency FB" panose="020B0503020202020204" pitchFamily="34" charset="0"/>
              </a:rPr>
              <a:t>Universities</a:t>
            </a:r>
            <a:r>
              <a:rPr lang="en-US" sz="2000" b="1" dirty="0">
                <a:solidFill>
                  <a:srgbClr val="0000CC"/>
                </a:solidFill>
                <a:latin typeface="Agency FB" panose="020B0503020202020204" pitchFamily="34" charset="0"/>
              </a:rPr>
              <a:t> </a:t>
            </a:r>
            <a:r>
              <a:rPr lang="en-US" sz="2000" b="1" dirty="0" smtClean="0">
                <a:solidFill>
                  <a:srgbClr val="0000CC"/>
                </a:solidFill>
                <a:latin typeface="Agency FB" panose="020B0503020202020204" pitchFamily="34" charset="0"/>
              </a:rPr>
              <a:t>are </a:t>
            </a:r>
            <a:r>
              <a:rPr lang="en-US" sz="2000" b="1" dirty="0">
                <a:solidFill>
                  <a:srgbClr val="0000CC"/>
                </a:solidFill>
                <a:latin typeface="Agency FB" panose="020B0503020202020204" pitchFamily="34" charset="0"/>
              </a:rPr>
              <a:t>larger and offer more majors and </a:t>
            </a:r>
            <a:r>
              <a:rPr lang="en-US" sz="2000" b="1" dirty="0" smtClean="0">
                <a:solidFill>
                  <a:srgbClr val="0000CC"/>
                </a:solidFill>
                <a:latin typeface="Agency FB" panose="020B0503020202020204" pitchFamily="34" charset="0"/>
              </a:rPr>
              <a:t>degrees. </a:t>
            </a:r>
            <a:endParaRPr lang="en-US" sz="2000" b="1" dirty="0">
              <a:solidFill>
                <a:srgbClr val="0000CC"/>
              </a:solidFill>
              <a:latin typeface="Agency FB" panose="020B0503020202020204" pitchFamily="34" charset="0"/>
            </a:endParaRPr>
          </a:p>
          <a:p>
            <a:pPr fontAlgn="base"/>
            <a:r>
              <a:rPr lang="en-US" sz="2000" b="1" dirty="0">
                <a:solidFill>
                  <a:srgbClr val="0000CC"/>
                </a:solidFill>
                <a:latin typeface="Agency FB" panose="020B0503020202020204" pitchFamily="34" charset="0"/>
              </a:rPr>
              <a:t>Most </a:t>
            </a:r>
            <a:r>
              <a:rPr lang="en-US" sz="2000" b="1" dirty="0" smtClean="0">
                <a:solidFill>
                  <a:srgbClr val="0000CC"/>
                </a:solidFill>
                <a:latin typeface="Agency FB" panose="020B0503020202020204" pitchFamily="34" charset="0"/>
              </a:rPr>
              <a:t>contain smaller </a:t>
            </a:r>
            <a:r>
              <a:rPr lang="en-US" sz="2000" b="1" dirty="0">
                <a:solidFill>
                  <a:srgbClr val="0000CC"/>
                </a:solidFill>
                <a:latin typeface="Agency FB" panose="020B0503020202020204" pitchFamily="34" charset="0"/>
              </a:rPr>
              <a:t>colleges, such as: </a:t>
            </a:r>
          </a:p>
          <a:p>
            <a:pPr fontAlgn="base"/>
            <a:r>
              <a:rPr lang="en-US" sz="2000" b="1" dirty="0">
                <a:solidFill>
                  <a:srgbClr val="0000CC"/>
                </a:solidFill>
                <a:latin typeface="Agency FB" panose="020B0503020202020204" pitchFamily="34" charset="0"/>
              </a:rPr>
              <a:t>Colleges of Liberal Arts, Engineering or Health Sciences.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98000" y="2435395"/>
            <a:ext cx="4593600" cy="187743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fontAlgn="base"/>
            <a:r>
              <a:rPr lang="en-US" sz="3600" b="1" dirty="0">
                <a:solidFill>
                  <a:srgbClr val="7030A0"/>
                </a:solidFill>
                <a:latin typeface="Agency FB" panose="020B0503020202020204" pitchFamily="34" charset="0"/>
              </a:rPr>
              <a:t>Community </a:t>
            </a:r>
            <a:r>
              <a:rPr lang="en-US" sz="3600" b="1" dirty="0" smtClean="0">
                <a:solidFill>
                  <a:srgbClr val="7030A0"/>
                </a:solidFill>
                <a:latin typeface="Agency FB" panose="020B0503020202020204" pitchFamily="34" charset="0"/>
              </a:rPr>
              <a:t>Colleges </a:t>
            </a:r>
            <a:r>
              <a:rPr lang="en-US" sz="2000" b="1" dirty="0">
                <a:solidFill>
                  <a:srgbClr val="7030A0"/>
                </a:solidFill>
                <a:latin typeface="Agency FB" panose="020B0503020202020204" pitchFamily="34" charset="0"/>
              </a:rPr>
              <a:t>offer 2-year </a:t>
            </a:r>
            <a:r>
              <a:rPr lang="en-US" sz="2000" b="1" dirty="0" smtClean="0">
                <a:solidFill>
                  <a:srgbClr val="7030A0"/>
                </a:solidFill>
                <a:latin typeface="Agency FB" panose="020B0503020202020204" pitchFamily="34" charset="0"/>
              </a:rPr>
              <a:t>associates </a:t>
            </a:r>
            <a:r>
              <a:rPr lang="en-US" sz="2000" b="1" dirty="0">
                <a:solidFill>
                  <a:srgbClr val="7030A0"/>
                </a:solidFill>
                <a:latin typeface="Agency FB" panose="020B0503020202020204" pitchFamily="34" charset="0"/>
              </a:rPr>
              <a:t>to transfer to a </a:t>
            </a:r>
            <a:r>
              <a:rPr lang="en-US" sz="2000" b="1" dirty="0" smtClean="0">
                <a:solidFill>
                  <a:srgbClr val="7030A0"/>
                </a:solidFill>
                <a:latin typeface="Agency FB" panose="020B0503020202020204" pitchFamily="34" charset="0"/>
              </a:rPr>
              <a:t>college </a:t>
            </a:r>
            <a:r>
              <a:rPr lang="en-US" sz="2000" b="1" dirty="0">
                <a:solidFill>
                  <a:srgbClr val="7030A0"/>
                </a:solidFill>
                <a:latin typeface="Agency FB" panose="020B0503020202020204" pitchFamily="34" charset="0"/>
              </a:rPr>
              <a:t>to earn a </a:t>
            </a:r>
            <a:r>
              <a:rPr lang="en-US" sz="2000" b="1" dirty="0" smtClean="0">
                <a:solidFill>
                  <a:srgbClr val="7030A0"/>
                </a:solidFill>
                <a:latin typeface="Agency FB" panose="020B0503020202020204" pitchFamily="34" charset="0"/>
              </a:rPr>
              <a:t>bachelor's. </a:t>
            </a:r>
            <a:endParaRPr lang="en-US" sz="2000" b="1" dirty="0">
              <a:solidFill>
                <a:srgbClr val="7030A0"/>
              </a:solidFill>
              <a:latin typeface="Agency FB" panose="020B0503020202020204" pitchFamily="34" charset="0"/>
            </a:endParaRPr>
          </a:p>
          <a:p>
            <a:pPr fontAlgn="base"/>
            <a:r>
              <a:rPr lang="en-US" sz="2000" b="1" dirty="0" smtClean="0">
                <a:solidFill>
                  <a:srgbClr val="7030A0"/>
                </a:solidFill>
                <a:latin typeface="Agency FB" panose="020B0503020202020204" pitchFamily="34" charset="0"/>
              </a:rPr>
              <a:t>Also, offers certificates for </a:t>
            </a:r>
            <a:r>
              <a:rPr lang="en-US" sz="2000" b="1" dirty="0">
                <a:solidFill>
                  <a:srgbClr val="7030A0"/>
                </a:solidFill>
                <a:latin typeface="Agency FB" panose="020B0503020202020204" pitchFamily="34" charset="0"/>
              </a:rPr>
              <a:t>a </a:t>
            </a:r>
            <a:r>
              <a:rPr lang="en-US" sz="2000" b="1" dirty="0" smtClean="0">
                <a:solidFill>
                  <a:srgbClr val="7030A0"/>
                </a:solidFill>
                <a:latin typeface="Agency FB" panose="020B0503020202020204" pitchFamily="34" charset="0"/>
              </a:rPr>
              <a:t>careers that are affordable. SAT usually not required. </a:t>
            </a:r>
            <a:endParaRPr lang="en-US" sz="2000" b="1" dirty="0">
              <a:solidFill>
                <a:srgbClr val="7030A0"/>
              </a:solidFill>
              <a:latin typeface="Agency FB" panose="020B0503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06727" y="4303902"/>
            <a:ext cx="4584873" cy="230832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fontAlgn="base"/>
            <a:r>
              <a:rPr lang="en-US" sz="3200" b="1" dirty="0" smtClean="0">
                <a:solidFill>
                  <a:srgbClr val="7030A0"/>
                </a:solidFill>
                <a:latin typeface="Agency FB" panose="020B0503020202020204" pitchFamily="34" charset="0"/>
              </a:rPr>
              <a:t>Vocational-Technical </a:t>
            </a:r>
            <a:r>
              <a:rPr lang="en-US" sz="3200" b="1" dirty="0">
                <a:solidFill>
                  <a:srgbClr val="7030A0"/>
                </a:solidFill>
                <a:latin typeface="Agency FB" panose="020B0503020202020204" pitchFamily="34" charset="0"/>
              </a:rPr>
              <a:t>and </a:t>
            </a:r>
            <a:r>
              <a:rPr lang="en-US" sz="3200" b="1" dirty="0" smtClean="0">
                <a:solidFill>
                  <a:srgbClr val="7030A0"/>
                </a:solidFill>
                <a:latin typeface="Agency FB" panose="020B0503020202020204" pitchFamily="34" charset="0"/>
              </a:rPr>
              <a:t>Career Colleges </a:t>
            </a:r>
            <a:r>
              <a:rPr lang="en-US" sz="2000" b="1" dirty="0">
                <a:solidFill>
                  <a:srgbClr val="7030A0"/>
                </a:solidFill>
                <a:latin typeface="Agency FB" panose="020B0503020202020204" pitchFamily="34" charset="0"/>
              </a:rPr>
              <a:t>offer specialized training in a particular </a:t>
            </a:r>
            <a:r>
              <a:rPr lang="en-US" sz="2000" b="1" dirty="0" smtClean="0">
                <a:solidFill>
                  <a:srgbClr val="7030A0"/>
                </a:solidFill>
                <a:latin typeface="Agency FB" panose="020B0503020202020204" pitchFamily="34" charset="0"/>
              </a:rPr>
              <a:t>industry. </a:t>
            </a:r>
            <a:endParaRPr lang="en-US" sz="2000" b="1" dirty="0">
              <a:solidFill>
                <a:srgbClr val="7030A0"/>
              </a:solidFill>
              <a:latin typeface="Agency FB" panose="020B0503020202020204" pitchFamily="34" charset="0"/>
            </a:endParaRPr>
          </a:p>
          <a:p>
            <a:pPr fontAlgn="base"/>
            <a:r>
              <a:rPr lang="en-US" sz="2000" b="1" dirty="0" smtClean="0">
                <a:solidFill>
                  <a:srgbClr val="7030A0"/>
                </a:solidFill>
                <a:latin typeface="Agency FB" panose="020B0503020202020204" pitchFamily="34" charset="0"/>
              </a:rPr>
              <a:t>Example: Culinary</a:t>
            </a:r>
            <a:r>
              <a:rPr lang="en-US" sz="2000" b="1" dirty="0">
                <a:solidFill>
                  <a:srgbClr val="7030A0"/>
                </a:solidFill>
                <a:latin typeface="Agency FB" panose="020B0503020202020204" pitchFamily="34" charset="0"/>
              </a:rPr>
              <a:t>, Firefighting, Dental Hygiene and </a:t>
            </a:r>
            <a:r>
              <a:rPr lang="en-US" sz="2000" b="1" dirty="0" smtClean="0">
                <a:solidFill>
                  <a:srgbClr val="7030A0"/>
                </a:solidFill>
                <a:latin typeface="Agency FB" panose="020B0503020202020204" pitchFamily="34" charset="0"/>
              </a:rPr>
              <a:t>Medical-Records. Usually </a:t>
            </a:r>
            <a:r>
              <a:rPr lang="en-US" sz="2000" b="1" dirty="0">
                <a:solidFill>
                  <a:srgbClr val="7030A0"/>
                </a:solidFill>
                <a:latin typeface="Agency FB" panose="020B0503020202020204" pitchFamily="34" charset="0"/>
              </a:rPr>
              <a:t>offer certificates or associate degrees.</a:t>
            </a:r>
          </a:p>
        </p:txBody>
      </p:sp>
    </p:spTree>
    <p:extLst>
      <p:ext uri="{BB962C8B-B14F-4D97-AF65-F5344CB8AC3E}">
        <p14:creationId xmlns:p14="http://schemas.microsoft.com/office/powerpoint/2010/main" val="307687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Documents and Settings\gennaroa\Local Settings\Temporary Internet Files\Content.IE5\35DU63U6\MCj04419260000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598488"/>
            <a:ext cx="843395" cy="77311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Majors </a:t>
            </a:r>
            <a:r>
              <a:rPr lang="en-US" dirty="0" smtClean="0">
                <a:latin typeface="Agency FB" panose="020B0503020202020204" pitchFamily="34" charset="0"/>
              </a:rPr>
              <a:t/>
            </a:r>
            <a:br>
              <a:rPr lang="en-US" dirty="0" smtClean="0">
                <a:latin typeface="Agency FB" panose="020B0503020202020204" pitchFamily="34" charset="0"/>
              </a:rPr>
            </a:br>
            <a:r>
              <a:rPr lang="en-US" sz="2400" dirty="0" smtClean="0">
                <a:latin typeface="Agency FB" panose="020B0503020202020204" pitchFamily="34" charset="0"/>
              </a:rPr>
              <a:t>(specific </a:t>
            </a:r>
            <a:r>
              <a:rPr lang="en-US" sz="2400" dirty="0">
                <a:latin typeface="Agency FB" panose="020B0503020202020204" pitchFamily="34" charset="0"/>
              </a:rPr>
              <a:t>subject area that </a:t>
            </a:r>
            <a:r>
              <a:rPr lang="en-US" sz="2400" dirty="0" smtClean="0">
                <a:latin typeface="Agency FB" panose="020B0503020202020204" pitchFamily="34" charset="0"/>
              </a:rPr>
              <a:t>you specialize </a:t>
            </a:r>
            <a:r>
              <a:rPr lang="en-US" sz="2400" dirty="0">
                <a:latin typeface="Agency FB" panose="020B0503020202020204" pitchFamily="34" charset="0"/>
              </a:rPr>
              <a:t>in</a:t>
            </a:r>
            <a:r>
              <a:rPr lang="en-US" sz="2400" dirty="0" smtClean="0">
                <a:latin typeface="Agency FB" panose="020B0503020202020204" pitchFamily="34" charset="0"/>
              </a:rPr>
              <a:t>)</a:t>
            </a:r>
            <a:endParaRPr lang="en-US" sz="2400" dirty="0">
              <a:latin typeface="Agency FB" panose="020B0503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752600"/>
            <a:ext cx="6553200" cy="3840163"/>
          </a:xfrm>
          <a:solidFill>
            <a:srgbClr val="00B0F0">
              <a:alpha val="27000"/>
            </a:srgbClr>
          </a:solidFill>
          <a:ln>
            <a:solidFill>
              <a:srgbClr val="FF0000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latin typeface="Agency FB" panose="020B0503020202020204" pitchFamily="34" charset="0"/>
              </a:rPr>
              <a:t>Keep options open</a:t>
            </a:r>
          </a:p>
          <a:p>
            <a:r>
              <a:rPr lang="en-US" dirty="0" smtClean="0">
                <a:latin typeface="Agency FB" panose="020B0503020202020204" pitchFamily="34" charset="0"/>
              </a:rPr>
              <a:t>Think of past experiences</a:t>
            </a:r>
          </a:p>
          <a:p>
            <a:r>
              <a:rPr lang="en-US" dirty="0" smtClean="0">
                <a:latin typeface="Agency FB" panose="020B0503020202020204" pitchFamily="34" charset="0"/>
              </a:rPr>
              <a:t>Where do I want to live in the future?</a:t>
            </a:r>
          </a:p>
          <a:p>
            <a:r>
              <a:rPr lang="en-US" dirty="0" smtClean="0">
                <a:latin typeface="Agency FB" panose="020B0503020202020204" pitchFamily="34" charset="0"/>
              </a:rPr>
              <a:t>How many years of school ?</a:t>
            </a:r>
          </a:p>
          <a:p>
            <a:r>
              <a:rPr lang="en-US" dirty="0" smtClean="0">
                <a:latin typeface="Agency FB" panose="020B0503020202020204" pitchFamily="34" charset="0"/>
              </a:rPr>
              <a:t>What am I good at?</a:t>
            </a:r>
          </a:p>
          <a:p>
            <a:r>
              <a:rPr lang="en-US" dirty="0" smtClean="0">
                <a:latin typeface="Agency FB" panose="020B0503020202020204" pitchFamily="34" charset="0"/>
              </a:rPr>
              <a:t>What subjects do I like?</a:t>
            </a:r>
          </a:p>
          <a:p>
            <a:r>
              <a:rPr lang="en-US" dirty="0" smtClean="0">
                <a:latin typeface="Agency FB" panose="020B0503020202020204" pitchFamily="34" charset="0"/>
              </a:rPr>
              <a:t>How many hours per day do I want to work?</a:t>
            </a:r>
          </a:p>
          <a:p>
            <a:r>
              <a:rPr lang="en-US" dirty="0" smtClean="0">
                <a:latin typeface="Agency FB" panose="020B0503020202020204" pitchFamily="34" charset="0"/>
              </a:rPr>
              <a:t>What kind of salary do I want to make?</a:t>
            </a:r>
            <a:endParaRPr lang="en-US" dirty="0">
              <a:latin typeface="Agency FB" panose="020B0503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36" y="5105400"/>
            <a:ext cx="1929483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3096</TotalTime>
  <Words>1089</Words>
  <Application>Microsoft Office PowerPoint</Application>
  <PresentationFormat>On-screen Show (4:3)</PresentationFormat>
  <Paragraphs>264</Paragraphs>
  <Slides>43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9" baseType="lpstr">
      <vt:lpstr>&amp;quot</vt:lpstr>
      <vt:lpstr>Agency FB</vt:lpstr>
      <vt:lpstr>Algerian</vt:lpstr>
      <vt:lpstr>Arial</vt:lpstr>
      <vt:lpstr>Arial Black</vt:lpstr>
      <vt:lpstr>Arial Rounded MT Bold</vt:lpstr>
      <vt:lpstr>Bahnschrift Condensed</vt:lpstr>
      <vt:lpstr>Bahnschrift Light SemiCondensed</vt:lpstr>
      <vt:lpstr>Bauhaus 93</vt:lpstr>
      <vt:lpstr>Bodoni MT</vt:lpstr>
      <vt:lpstr>Calibri</vt:lpstr>
      <vt:lpstr>Gabriola</vt:lpstr>
      <vt:lpstr>Playbill</vt:lpstr>
      <vt:lpstr>Roboto</vt:lpstr>
      <vt:lpstr>Times New Roman</vt:lpstr>
      <vt:lpstr>Office Theme</vt:lpstr>
      <vt:lpstr>College   Preparatory  Senior   Orientation</vt:lpstr>
      <vt:lpstr>PowerPoint Presentation</vt:lpstr>
      <vt:lpstr>Congratulations! </vt:lpstr>
      <vt:lpstr>SELECTING A COLLEGE</vt:lpstr>
      <vt:lpstr>PowerPoint Presentation</vt:lpstr>
      <vt:lpstr>Not sure what to study? </vt:lpstr>
      <vt:lpstr>Location</vt:lpstr>
      <vt:lpstr>PowerPoint Presentation</vt:lpstr>
      <vt:lpstr>Majors  (specific subject area that you specialize in)</vt:lpstr>
      <vt:lpstr>PowerPoint Presentation</vt:lpstr>
      <vt:lpstr>Unsure what to major in?</vt:lpstr>
      <vt:lpstr>Academic    Criteria</vt:lpstr>
      <vt:lpstr>PowerPoint Presentation</vt:lpstr>
      <vt:lpstr>SAT Writing Optional</vt:lpstr>
      <vt:lpstr>SAT Writing Optional</vt:lpstr>
      <vt:lpstr>Subject Tests</vt:lpstr>
      <vt:lpstr>Subject Tests</vt:lpstr>
      <vt:lpstr>PowerPoint Presentation</vt:lpstr>
      <vt:lpstr>PowerPoint Presentation</vt:lpstr>
      <vt:lpstr>G o o d    N e w s</vt:lpstr>
      <vt:lpstr>PowerPoint Presentation</vt:lpstr>
      <vt:lpstr>Sending SAT Scores to Colleges Using Your Collegeboard Account</vt:lpstr>
      <vt:lpstr>Can you submit SAT scores after applying?</vt:lpstr>
      <vt:lpstr>PowerPoint Presentation</vt:lpstr>
      <vt:lpstr>College Visits</vt:lpstr>
      <vt:lpstr>Guidance Announcement Link: </vt:lpstr>
      <vt:lpstr>Virtual College Visits </vt:lpstr>
      <vt:lpstr>Things to do </vt:lpstr>
      <vt:lpstr>Resources for Applications</vt:lpstr>
      <vt:lpstr>PowerPoint Presentation</vt:lpstr>
      <vt:lpstr>PowerPoint Presentation</vt:lpstr>
      <vt:lpstr> Fee Waivers for College Applications By Using Collegeboard </vt:lpstr>
      <vt:lpstr>          Applying continued</vt:lpstr>
      <vt:lpstr>Financial Aid Night, Oct. 20th</vt:lpstr>
      <vt:lpstr>Did you miss the financial aid night? </vt:lpstr>
      <vt:lpstr>What is the FAFSA?</vt:lpstr>
      <vt:lpstr>PowerPoint Presentation</vt:lpstr>
      <vt:lpstr>Responsibilities</vt:lpstr>
      <vt:lpstr>PowerPoint Presentation</vt:lpstr>
      <vt:lpstr>    $cholarships </vt:lpstr>
      <vt:lpstr>Example  $cholarship</vt:lpstr>
      <vt:lpstr>State and Federal Aid </vt:lpstr>
      <vt:lpstr>Personal Email</vt:lpstr>
    </vt:vector>
  </TitlesOfParts>
  <Company>HASD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Senior College Workshop</dc:title>
  <dc:creator>gennaroa</dc:creator>
  <cp:lastModifiedBy>User</cp:lastModifiedBy>
  <cp:revision>210</cp:revision>
  <dcterms:created xsi:type="dcterms:W3CDTF">2009-08-31T18:23:18Z</dcterms:created>
  <dcterms:modified xsi:type="dcterms:W3CDTF">2020-10-23T14:43:22Z</dcterms:modified>
</cp:coreProperties>
</file>